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Poppins"/>
      <p:regular r:id="rId32"/>
      <p:bold r:id="rId33"/>
      <p:italic r:id="rId34"/>
      <p:boldItalic r:id="rId35"/>
    </p:embeddedFont>
    <p:embeddedFont>
      <p:font typeface="Poppins Light"/>
      <p:regular r:id="rId36"/>
      <p:bold r:id="rId37"/>
      <p:italic r:id="rId38"/>
      <p:boldItalic r:id="rId39"/>
    </p:embeddedFont>
    <p:embeddedFont>
      <p:font typeface="Poppins Medium"/>
      <p:regular r:id="rId40"/>
      <p:bold r:id="rId41"/>
      <p:italic r:id="rId42"/>
      <p:boldItalic r:id="rId43"/>
    </p:embeddedFont>
    <p:embeddedFont>
      <p:font typeface="Poppins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C30614-13BF-4E3E-BE81-36CCFB3F5FB5}">
  <a:tblStyle styleId="{37C30614-13BF-4E3E-BE81-36CCFB3F5F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241F6B5-4F88-4C3F-875E-5F4261F517E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regular.fntdata"/><Relationship Id="rId20" Type="http://schemas.openxmlformats.org/officeDocument/2006/relationships/slide" Target="slides/slide13.xml"/><Relationship Id="rId42" Type="http://schemas.openxmlformats.org/officeDocument/2006/relationships/font" Target="fonts/PoppinsMedium-italic.fntdata"/><Relationship Id="rId41" Type="http://schemas.openxmlformats.org/officeDocument/2006/relationships/font" Target="fonts/PoppinsMedium-bold.fntdata"/><Relationship Id="rId22" Type="http://schemas.openxmlformats.org/officeDocument/2006/relationships/slide" Target="slides/slide15.xml"/><Relationship Id="rId44" Type="http://schemas.openxmlformats.org/officeDocument/2006/relationships/font" Target="fonts/PoppinsSemiBold-regular.fntdata"/><Relationship Id="rId21" Type="http://schemas.openxmlformats.org/officeDocument/2006/relationships/slide" Target="slides/slide14.xml"/><Relationship Id="rId43" Type="http://schemas.openxmlformats.org/officeDocument/2006/relationships/font" Target="fonts/PoppinsMedium-boldItalic.fntdata"/><Relationship Id="rId24" Type="http://schemas.openxmlformats.org/officeDocument/2006/relationships/font" Target="fonts/Roboto-regular.fntdata"/><Relationship Id="rId46" Type="http://schemas.openxmlformats.org/officeDocument/2006/relationships/font" Target="fonts/PoppinsSemiBold-italic.fntdata"/><Relationship Id="rId23" Type="http://schemas.openxmlformats.org/officeDocument/2006/relationships/slide" Target="slides/slide16.xml"/><Relationship Id="rId45" Type="http://schemas.openxmlformats.org/officeDocument/2006/relationships/font" Target="fonts/PoppinsSemi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47" Type="http://schemas.openxmlformats.org/officeDocument/2006/relationships/font" Target="fonts/PoppinsSemiBold-boldItalic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Medium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4.xml"/><Relationship Id="rId33" Type="http://schemas.openxmlformats.org/officeDocument/2006/relationships/font" Target="fonts/Poppins-bold.fntdata"/><Relationship Id="rId10" Type="http://schemas.openxmlformats.org/officeDocument/2006/relationships/slide" Target="slides/slide3.xml"/><Relationship Id="rId32" Type="http://schemas.openxmlformats.org/officeDocument/2006/relationships/font" Target="fonts/Poppins-regular.fntdata"/><Relationship Id="rId13" Type="http://schemas.openxmlformats.org/officeDocument/2006/relationships/slide" Target="slides/slide6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5.xml"/><Relationship Id="rId34" Type="http://schemas.openxmlformats.org/officeDocument/2006/relationships/font" Target="fonts/Poppins-italic.fntdata"/><Relationship Id="rId15" Type="http://schemas.openxmlformats.org/officeDocument/2006/relationships/slide" Target="slides/slide8.xml"/><Relationship Id="rId37" Type="http://schemas.openxmlformats.org/officeDocument/2006/relationships/font" Target="fonts/PoppinsLight-bold.fntdata"/><Relationship Id="rId14" Type="http://schemas.openxmlformats.org/officeDocument/2006/relationships/slide" Target="slides/slide7.xml"/><Relationship Id="rId36" Type="http://schemas.openxmlformats.org/officeDocument/2006/relationships/font" Target="fonts/PoppinsLight-regular.fntdata"/><Relationship Id="rId17" Type="http://schemas.openxmlformats.org/officeDocument/2006/relationships/slide" Target="slides/slide10.xml"/><Relationship Id="rId39" Type="http://schemas.openxmlformats.org/officeDocument/2006/relationships/font" Target="fonts/PoppinsLight-boldItalic.fntdata"/><Relationship Id="rId16" Type="http://schemas.openxmlformats.org/officeDocument/2006/relationships/slide" Target="slides/slide9.xml"/><Relationship Id="rId38" Type="http://schemas.openxmlformats.org/officeDocument/2006/relationships/font" Target="fonts/PoppinsLight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2186ebb13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2186ebb13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6e9dbeb3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6e9dbeb3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6e9dbeb3f_1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6e9dbeb3f_1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16e9dbeb3f_1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6e9dbeb3f_1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6e9dbeb3f_1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16e9dbeb3f_1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6e9dbeb3f_1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6e9dbeb3f_1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16e9dbeb3f_1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6e9dbeb3f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6e9dbeb3f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8846a7cda_1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8846a7cda_1_4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18846a7cda_1_4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8846a7cda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8846a7cda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18846a7cda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fa11fa9c9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fa11fa9c9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4ec76ede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4ec76ed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696156e5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696156e5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981ec0217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1981ec0217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1981ec0217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0a199f80d_0_5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f0a199f80d_0_5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f0a199f80d_0_5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6e9dbeb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6e9dbeb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6e9dbeb3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6e9dbeb3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981ec021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981ec021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BLANK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" y="-37"/>
            <a:ext cx="12192000" cy="685803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806000" y="2949867"/>
            <a:ext cx="3907500" cy="123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3200">
                <a:solidFill>
                  <a:srgbClr val="000F4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862763" y="2225967"/>
            <a:ext cx="3907500" cy="4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7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78427">
            <a:off x="8686449" y="2965795"/>
            <a:ext cx="2379129" cy="236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34578">
            <a:off x="6680953" y="-2096602"/>
            <a:ext cx="4463755" cy="439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51472">
            <a:off x="5032010" y="470184"/>
            <a:ext cx="2111646" cy="211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30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ja Base">
  <p:cSld name="CUSTOM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96675" y="0"/>
            <a:ext cx="9102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58500" y="0"/>
            <a:ext cx="9102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0325" y="0"/>
            <a:ext cx="9102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82150" y="0"/>
            <a:ext cx="9102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43975" y="0"/>
            <a:ext cx="9102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5800" y="0"/>
            <a:ext cx="9102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7625" y="0"/>
            <a:ext cx="9102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3912450"/>
            <a:ext cx="3543300" cy="294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3175" y="6369135"/>
            <a:ext cx="907224" cy="1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25" y="180975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BLANK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" y="-37"/>
            <a:ext cx="12192000" cy="685803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title"/>
          </p:nvPr>
        </p:nvSpPr>
        <p:spPr>
          <a:xfrm>
            <a:off x="806000" y="2949867"/>
            <a:ext cx="3907500" cy="123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3200">
                <a:solidFill>
                  <a:srgbClr val="000F4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862763" y="2225967"/>
            <a:ext cx="3907500" cy="4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7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2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500"/>
              </a:spcBef>
              <a:spcAft>
                <a:spcPts val="0"/>
              </a:spcAft>
              <a:buSzPts val="19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78427">
            <a:off x="8686449" y="2965795"/>
            <a:ext cx="2379129" cy="236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34578">
            <a:off x="6680953" y="-2096602"/>
            <a:ext cx="4463755" cy="439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1837" y="171966"/>
            <a:ext cx="6604434" cy="670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51472">
            <a:off x="5032010" y="470184"/>
            <a:ext cx="2111646" cy="2111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3"/>
          <p:cNvGrpSpPr/>
          <p:nvPr/>
        </p:nvGrpSpPr>
        <p:grpSpPr>
          <a:xfrm>
            <a:off x="694346" y="1009303"/>
            <a:ext cx="2425317" cy="507827"/>
            <a:chOff x="1500775" y="4908558"/>
            <a:chExt cx="7770961" cy="1627130"/>
          </a:xfrm>
        </p:grpSpPr>
        <p:grpSp>
          <p:nvGrpSpPr>
            <p:cNvPr id="94" name="Google Shape;94;p13"/>
            <p:cNvGrpSpPr/>
            <p:nvPr/>
          </p:nvGrpSpPr>
          <p:grpSpPr>
            <a:xfrm>
              <a:off x="1500775" y="4908558"/>
              <a:ext cx="1511166" cy="1427230"/>
              <a:chOff x="1500775" y="4908558"/>
              <a:chExt cx="1511166" cy="1427230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1540829" y="4908558"/>
                <a:ext cx="1431460" cy="1427230"/>
              </a:xfrm>
              <a:custGeom>
                <a:rect b="b" l="l" r="r" t="t"/>
                <a:pathLst>
                  <a:path extrusionOk="0" h="1427230" w="1431460">
                    <a:moveTo>
                      <a:pt x="1302575" y="305221"/>
                    </a:moveTo>
                    <a:cubicBezTo>
                      <a:pt x="1528806" y="628395"/>
                      <a:pt x="1449468" y="1073163"/>
                      <a:pt x="1125335" y="1298725"/>
                    </a:cubicBezTo>
                    <a:cubicBezTo>
                      <a:pt x="801203" y="1524287"/>
                      <a:pt x="355117" y="1445184"/>
                      <a:pt x="128886" y="1122009"/>
                    </a:cubicBezTo>
                    <a:cubicBezTo>
                      <a:pt x="-97345" y="798835"/>
                      <a:pt x="-18007" y="354067"/>
                      <a:pt x="306126" y="128505"/>
                    </a:cubicBezTo>
                    <a:cubicBezTo>
                      <a:pt x="630258" y="-97057"/>
                      <a:pt x="1076344" y="-17954"/>
                      <a:pt x="1302575" y="305221"/>
                    </a:cubicBezTo>
                    <a:close/>
                  </a:path>
                </a:pathLst>
              </a:custGeom>
              <a:solidFill>
                <a:srgbClr val="000F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1500775" y="5045655"/>
                <a:ext cx="1511166" cy="1153513"/>
              </a:xfrm>
              <a:custGeom>
                <a:rect b="b" l="l" r="r" t="t"/>
                <a:pathLst>
                  <a:path extrusionOk="0" h="1153513" w="1511166">
                    <a:moveTo>
                      <a:pt x="1480725" y="72041"/>
                    </a:moveTo>
                    <a:cubicBezTo>
                      <a:pt x="1427294" y="-4247"/>
                      <a:pt x="1321968" y="-22916"/>
                      <a:pt x="1245374" y="30356"/>
                    </a:cubicBezTo>
                    <a:cubicBezTo>
                      <a:pt x="1193235" y="66649"/>
                      <a:pt x="1167972" y="126922"/>
                      <a:pt x="1174026" y="185828"/>
                    </a:cubicBezTo>
                    <a:lnTo>
                      <a:pt x="977577" y="322549"/>
                    </a:lnTo>
                    <a:cubicBezTo>
                      <a:pt x="863372" y="223247"/>
                      <a:pt x="692185" y="209808"/>
                      <a:pt x="562322" y="300178"/>
                    </a:cubicBezTo>
                    <a:cubicBezTo>
                      <a:pt x="432460" y="390548"/>
                      <a:pt x="386132" y="555354"/>
                      <a:pt x="440208" y="696501"/>
                    </a:cubicBezTo>
                    <a:lnTo>
                      <a:pt x="243355" y="833545"/>
                    </a:lnTo>
                    <a:cubicBezTo>
                      <a:pt x="190006" y="807633"/>
                      <a:pt x="124550" y="810449"/>
                      <a:pt x="72330" y="846742"/>
                    </a:cubicBezTo>
                    <a:cubicBezTo>
                      <a:pt x="-4264" y="900014"/>
                      <a:pt x="-22989" y="1005030"/>
                      <a:pt x="30442" y="1081398"/>
                    </a:cubicBezTo>
                    <a:cubicBezTo>
                      <a:pt x="83872" y="1157765"/>
                      <a:pt x="189279" y="1176435"/>
                      <a:pt x="265793" y="1123162"/>
                    </a:cubicBezTo>
                    <a:cubicBezTo>
                      <a:pt x="317932" y="1086870"/>
                      <a:pt x="343194" y="1026516"/>
                      <a:pt x="337141" y="967611"/>
                    </a:cubicBezTo>
                    <a:lnTo>
                      <a:pt x="533993" y="830648"/>
                    </a:lnTo>
                    <a:cubicBezTo>
                      <a:pt x="648279" y="929869"/>
                      <a:pt x="819385" y="943469"/>
                      <a:pt x="949247" y="853099"/>
                    </a:cubicBezTo>
                    <a:cubicBezTo>
                      <a:pt x="1079191" y="762729"/>
                      <a:pt x="1125438" y="597923"/>
                      <a:pt x="1071362" y="456695"/>
                    </a:cubicBezTo>
                    <a:lnTo>
                      <a:pt x="1267811" y="319974"/>
                    </a:lnTo>
                    <a:cubicBezTo>
                      <a:pt x="1321160" y="345966"/>
                      <a:pt x="1386697" y="343150"/>
                      <a:pt x="1438836" y="306857"/>
                    </a:cubicBezTo>
                    <a:cubicBezTo>
                      <a:pt x="1515430" y="253585"/>
                      <a:pt x="1534155" y="148489"/>
                      <a:pt x="1480725" y="72202"/>
                    </a:cubicBezTo>
                    <a:close/>
                  </a:path>
                </a:pathLst>
              </a:custGeom>
              <a:solidFill>
                <a:srgbClr val="00CCC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" name="Google Shape;97;p13"/>
            <p:cNvGrpSpPr/>
            <p:nvPr/>
          </p:nvGrpSpPr>
          <p:grpSpPr>
            <a:xfrm>
              <a:off x="3521290" y="5049456"/>
              <a:ext cx="5750446" cy="1486232"/>
              <a:chOff x="3521290" y="5049456"/>
              <a:chExt cx="5750446" cy="1486232"/>
            </a:xfrm>
          </p:grpSpPr>
          <p:sp>
            <p:nvSpPr>
              <p:cNvPr id="98" name="Google Shape;98;p13"/>
              <p:cNvSpPr/>
              <p:nvPr/>
            </p:nvSpPr>
            <p:spPr>
              <a:xfrm>
                <a:off x="3521290" y="5049456"/>
                <a:ext cx="430347" cy="1131512"/>
              </a:xfrm>
              <a:custGeom>
                <a:rect b="b" l="l" r="r" t="t"/>
                <a:pathLst>
                  <a:path extrusionOk="0" h="1131512" w="430347">
                    <a:moveTo>
                      <a:pt x="215174" y="771643"/>
                    </a:moveTo>
                    <a:lnTo>
                      <a:pt x="215174" y="456999"/>
                    </a:lnTo>
                    <a:lnTo>
                      <a:pt x="416465" y="456999"/>
                    </a:lnTo>
                    <a:lnTo>
                      <a:pt x="416465" y="240610"/>
                    </a:lnTo>
                    <a:lnTo>
                      <a:pt x="215174" y="240610"/>
                    </a:lnTo>
                    <a:lnTo>
                      <a:pt x="215174" y="0"/>
                    </a:lnTo>
                    <a:lnTo>
                      <a:pt x="0" y="0"/>
                    </a:lnTo>
                    <a:lnTo>
                      <a:pt x="0" y="799326"/>
                    </a:lnTo>
                    <a:cubicBezTo>
                      <a:pt x="0" y="1095140"/>
                      <a:pt x="239468" y="1131513"/>
                      <a:pt x="362631" y="1131513"/>
                    </a:cubicBezTo>
                    <a:cubicBezTo>
                      <a:pt x="404278" y="1131513"/>
                      <a:pt x="430347" y="1126363"/>
                      <a:pt x="430347" y="1126363"/>
                    </a:cubicBezTo>
                    <a:lnTo>
                      <a:pt x="430347" y="934277"/>
                    </a:lnTo>
                    <a:cubicBezTo>
                      <a:pt x="430347" y="934277"/>
                      <a:pt x="414770" y="937737"/>
                      <a:pt x="390396" y="937737"/>
                    </a:cubicBezTo>
                    <a:cubicBezTo>
                      <a:pt x="329702" y="937737"/>
                      <a:pt x="215093" y="916975"/>
                      <a:pt x="215093" y="771643"/>
                    </a:cubicBezTo>
                    <a:close/>
                  </a:path>
                </a:pathLst>
              </a:custGeom>
              <a:solidFill>
                <a:srgbClr val="000F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4810475" y="5289986"/>
                <a:ext cx="914447" cy="1245702"/>
              </a:xfrm>
              <a:custGeom>
                <a:rect b="b" l="l" r="r" t="t"/>
                <a:pathLst>
                  <a:path extrusionOk="0" h="1245702" w="914447">
                    <a:moveTo>
                      <a:pt x="499839" y="512122"/>
                    </a:moveTo>
                    <a:cubicBezTo>
                      <a:pt x="484181" y="558876"/>
                      <a:pt x="470299" y="628082"/>
                      <a:pt x="470299" y="628082"/>
                    </a:cubicBezTo>
                    <a:lnTo>
                      <a:pt x="466828" y="628082"/>
                    </a:lnTo>
                    <a:cubicBezTo>
                      <a:pt x="466828" y="628082"/>
                      <a:pt x="451170" y="555416"/>
                      <a:pt x="433818" y="508662"/>
                    </a:cubicBezTo>
                    <a:lnTo>
                      <a:pt x="248184" y="0"/>
                    </a:lnTo>
                    <a:lnTo>
                      <a:pt x="0" y="0"/>
                    </a:lnTo>
                    <a:lnTo>
                      <a:pt x="373123" y="868531"/>
                    </a:lnTo>
                    <a:lnTo>
                      <a:pt x="340113" y="946428"/>
                    </a:lnTo>
                    <a:cubicBezTo>
                      <a:pt x="307103" y="1024244"/>
                      <a:pt x="248184" y="1060617"/>
                      <a:pt x="187409" y="1060617"/>
                    </a:cubicBezTo>
                    <a:cubicBezTo>
                      <a:pt x="137046" y="1060617"/>
                      <a:pt x="88458" y="1024244"/>
                      <a:pt x="88458" y="1024244"/>
                    </a:cubicBezTo>
                    <a:lnTo>
                      <a:pt x="15577" y="1188568"/>
                    </a:lnTo>
                    <a:cubicBezTo>
                      <a:pt x="15577" y="1188568"/>
                      <a:pt x="93705" y="1245702"/>
                      <a:pt x="199516" y="1245702"/>
                    </a:cubicBezTo>
                    <a:cubicBezTo>
                      <a:pt x="333172" y="1245702"/>
                      <a:pt x="456336" y="1176497"/>
                      <a:pt x="518806" y="1015634"/>
                    </a:cubicBezTo>
                    <a:lnTo>
                      <a:pt x="914447" y="80"/>
                    </a:lnTo>
                    <a:lnTo>
                      <a:pt x="673205" y="80"/>
                    </a:lnTo>
                    <a:lnTo>
                      <a:pt x="499677" y="512203"/>
                    </a:lnTo>
                    <a:close/>
                  </a:path>
                </a:pathLst>
              </a:custGeom>
              <a:solidFill>
                <a:srgbClr val="000F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5767941" y="5269143"/>
                <a:ext cx="845036" cy="923815"/>
              </a:xfrm>
              <a:custGeom>
                <a:rect b="b" l="l" r="r" t="t"/>
                <a:pathLst>
                  <a:path extrusionOk="0" h="923815" w="845036">
                    <a:moveTo>
                      <a:pt x="499677" y="737041"/>
                    </a:moveTo>
                    <a:cubicBezTo>
                      <a:pt x="331396" y="737041"/>
                      <a:pt x="223809" y="609010"/>
                      <a:pt x="223809" y="460218"/>
                    </a:cubicBezTo>
                    <a:cubicBezTo>
                      <a:pt x="223809" y="311426"/>
                      <a:pt x="329701" y="186855"/>
                      <a:pt x="492736" y="186855"/>
                    </a:cubicBezTo>
                    <a:cubicBezTo>
                      <a:pt x="631558" y="186855"/>
                      <a:pt x="723567" y="281973"/>
                      <a:pt x="723567" y="281973"/>
                    </a:cubicBezTo>
                    <a:lnTo>
                      <a:pt x="820743" y="131491"/>
                    </a:lnTo>
                    <a:cubicBezTo>
                      <a:pt x="820743" y="131491"/>
                      <a:pt x="711381" y="0"/>
                      <a:pt x="480630" y="0"/>
                    </a:cubicBezTo>
                    <a:cubicBezTo>
                      <a:pt x="187409" y="0"/>
                      <a:pt x="0" y="211077"/>
                      <a:pt x="0" y="461908"/>
                    </a:cubicBezTo>
                    <a:cubicBezTo>
                      <a:pt x="0" y="712738"/>
                      <a:pt x="187409" y="923816"/>
                      <a:pt x="480630" y="923816"/>
                    </a:cubicBezTo>
                    <a:cubicBezTo>
                      <a:pt x="718402" y="923816"/>
                      <a:pt x="845037" y="780254"/>
                      <a:pt x="845037" y="780254"/>
                    </a:cubicBezTo>
                    <a:lnTo>
                      <a:pt x="760049" y="624541"/>
                    </a:lnTo>
                    <a:cubicBezTo>
                      <a:pt x="760049" y="624541"/>
                      <a:pt x="648991" y="736960"/>
                      <a:pt x="499758" y="736960"/>
                    </a:cubicBezTo>
                    <a:close/>
                  </a:path>
                </a:pathLst>
              </a:custGeom>
              <a:solidFill>
                <a:srgbClr val="000F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6685536" y="5269224"/>
                <a:ext cx="973527" cy="923815"/>
              </a:xfrm>
              <a:custGeom>
                <a:rect b="b" l="l" r="r" t="t"/>
                <a:pathLst>
                  <a:path extrusionOk="0" h="923815" w="973527">
                    <a:moveTo>
                      <a:pt x="485876" y="0"/>
                    </a:moveTo>
                    <a:cubicBezTo>
                      <a:pt x="216868" y="0"/>
                      <a:pt x="0" y="192006"/>
                      <a:pt x="0" y="461908"/>
                    </a:cubicBezTo>
                    <a:cubicBezTo>
                      <a:pt x="0" y="731810"/>
                      <a:pt x="216868" y="923815"/>
                      <a:pt x="487651" y="923815"/>
                    </a:cubicBezTo>
                    <a:cubicBezTo>
                      <a:pt x="758434" y="923815"/>
                      <a:pt x="973527" y="733500"/>
                      <a:pt x="973527" y="461908"/>
                    </a:cubicBezTo>
                    <a:cubicBezTo>
                      <a:pt x="973527" y="190316"/>
                      <a:pt x="756659" y="0"/>
                      <a:pt x="485956" y="0"/>
                    </a:cubicBezTo>
                    <a:close/>
                    <a:moveTo>
                      <a:pt x="487651" y="737041"/>
                    </a:moveTo>
                    <a:cubicBezTo>
                      <a:pt x="343584" y="737041"/>
                      <a:pt x="223890" y="626312"/>
                      <a:pt x="223890" y="461988"/>
                    </a:cubicBezTo>
                    <a:cubicBezTo>
                      <a:pt x="223890" y="297665"/>
                      <a:pt x="343584" y="186936"/>
                      <a:pt x="487651" y="186936"/>
                    </a:cubicBezTo>
                    <a:cubicBezTo>
                      <a:pt x="631719" y="186936"/>
                      <a:pt x="749718" y="299435"/>
                      <a:pt x="749718" y="461988"/>
                    </a:cubicBezTo>
                    <a:cubicBezTo>
                      <a:pt x="749718" y="624541"/>
                      <a:pt x="630024" y="737041"/>
                      <a:pt x="487651" y="737041"/>
                    </a:cubicBezTo>
                    <a:close/>
                  </a:path>
                </a:pathLst>
              </a:custGeom>
              <a:solidFill>
                <a:srgbClr val="000F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8430089" y="5269143"/>
                <a:ext cx="841647" cy="923815"/>
              </a:xfrm>
              <a:custGeom>
                <a:rect b="b" l="l" r="r" t="t"/>
                <a:pathLst>
                  <a:path extrusionOk="0" h="923815" w="841647">
                    <a:moveTo>
                      <a:pt x="841647" y="418694"/>
                    </a:moveTo>
                    <a:cubicBezTo>
                      <a:pt x="841647" y="185165"/>
                      <a:pt x="704601" y="0"/>
                      <a:pt x="449476" y="0"/>
                    </a:cubicBezTo>
                    <a:cubicBezTo>
                      <a:pt x="194351" y="0"/>
                      <a:pt x="0" y="190316"/>
                      <a:pt x="0" y="461908"/>
                    </a:cubicBezTo>
                    <a:cubicBezTo>
                      <a:pt x="0" y="712819"/>
                      <a:pt x="182244" y="923816"/>
                      <a:pt x="475465" y="923816"/>
                    </a:cubicBezTo>
                    <a:cubicBezTo>
                      <a:pt x="695804" y="923816"/>
                      <a:pt x="831155" y="797475"/>
                      <a:pt x="831155" y="797475"/>
                    </a:cubicBezTo>
                    <a:lnTo>
                      <a:pt x="746167" y="640072"/>
                    </a:lnTo>
                    <a:cubicBezTo>
                      <a:pt x="746167" y="640072"/>
                      <a:pt x="633334" y="736960"/>
                      <a:pt x="491042" y="736960"/>
                    </a:cubicBezTo>
                    <a:cubicBezTo>
                      <a:pt x="359161" y="736960"/>
                      <a:pt x="239468" y="657374"/>
                      <a:pt x="225585" y="503431"/>
                    </a:cubicBezTo>
                    <a:lnTo>
                      <a:pt x="836401" y="503431"/>
                    </a:lnTo>
                    <a:cubicBezTo>
                      <a:pt x="836401" y="503431"/>
                      <a:pt x="841647" y="444606"/>
                      <a:pt x="841647" y="418694"/>
                    </a:cubicBezTo>
                    <a:close/>
                    <a:moveTo>
                      <a:pt x="232607" y="352949"/>
                    </a:moveTo>
                    <a:cubicBezTo>
                      <a:pt x="253430" y="238760"/>
                      <a:pt x="331477" y="169554"/>
                      <a:pt x="444311" y="169554"/>
                    </a:cubicBezTo>
                    <a:cubicBezTo>
                      <a:pt x="541566" y="169554"/>
                      <a:pt x="616062" y="233529"/>
                      <a:pt x="619613" y="352949"/>
                    </a:cubicBezTo>
                    <a:lnTo>
                      <a:pt x="232688" y="352949"/>
                    </a:lnTo>
                    <a:close/>
                  </a:path>
                </a:pathLst>
              </a:custGeom>
              <a:solidFill>
                <a:srgbClr val="000F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7731622" y="5290066"/>
                <a:ext cx="625988" cy="890500"/>
              </a:xfrm>
              <a:custGeom>
                <a:rect b="b" l="l" r="r" t="t"/>
                <a:pathLst>
                  <a:path extrusionOk="0" h="890500" w="625988">
                    <a:moveTo>
                      <a:pt x="325505" y="179854"/>
                    </a:moveTo>
                    <a:cubicBezTo>
                      <a:pt x="325020" y="183154"/>
                      <a:pt x="320097" y="183315"/>
                      <a:pt x="319774" y="179613"/>
                    </a:cubicBezTo>
                    <a:lnTo>
                      <a:pt x="319774" y="0"/>
                    </a:lnTo>
                    <a:lnTo>
                      <a:pt x="96610" y="0"/>
                    </a:lnTo>
                    <a:lnTo>
                      <a:pt x="0" y="215423"/>
                    </a:lnTo>
                    <a:cubicBezTo>
                      <a:pt x="0" y="215423"/>
                      <a:pt x="81" y="216147"/>
                      <a:pt x="484" y="216147"/>
                    </a:cubicBezTo>
                    <a:lnTo>
                      <a:pt x="96610" y="216147"/>
                    </a:lnTo>
                    <a:lnTo>
                      <a:pt x="96610" y="890500"/>
                    </a:lnTo>
                    <a:lnTo>
                      <a:pt x="319774" y="890500"/>
                    </a:lnTo>
                    <a:lnTo>
                      <a:pt x="319774" y="447342"/>
                    </a:lnTo>
                    <a:cubicBezTo>
                      <a:pt x="319774" y="319634"/>
                      <a:pt x="423648" y="216067"/>
                      <a:pt x="551816" y="216067"/>
                    </a:cubicBezTo>
                    <a:lnTo>
                      <a:pt x="625989" y="216067"/>
                    </a:lnTo>
                    <a:lnTo>
                      <a:pt x="625989" y="0"/>
                    </a:lnTo>
                    <a:lnTo>
                      <a:pt x="551816" y="0"/>
                    </a:lnTo>
                    <a:cubicBezTo>
                      <a:pt x="441405" y="0"/>
                      <a:pt x="349072" y="76851"/>
                      <a:pt x="325586" y="179854"/>
                    </a:cubicBezTo>
                    <a:close/>
                  </a:path>
                </a:pathLst>
              </a:custGeom>
              <a:solidFill>
                <a:srgbClr val="000F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4095947" y="5290066"/>
                <a:ext cx="625988" cy="890500"/>
              </a:xfrm>
              <a:custGeom>
                <a:rect b="b" l="l" r="r" t="t"/>
                <a:pathLst>
                  <a:path extrusionOk="0" h="890500" w="625988">
                    <a:moveTo>
                      <a:pt x="325504" y="179854"/>
                    </a:moveTo>
                    <a:cubicBezTo>
                      <a:pt x="325020" y="183154"/>
                      <a:pt x="320097" y="183315"/>
                      <a:pt x="319774" y="179613"/>
                    </a:cubicBezTo>
                    <a:lnTo>
                      <a:pt x="319774" y="0"/>
                    </a:lnTo>
                    <a:lnTo>
                      <a:pt x="96610" y="0"/>
                    </a:lnTo>
                    <a:lnTo>
                      <a:pt x="0" y="215423"/>
                    </a:lnTo>
                    <a:cubicBezTo>
                      <a:pt x="0" y="215423"/>
                      <a:pt x="81" y="216147"/>
                      <a:pt x="484" y="216147"/>
                    </a:cubicBezTo>
                    <a:lnTo>
                      <a:pt x="96610" y="216147"/>
                    </a:lnTo>
                    <a:lnTo>
                      <a:pt x="96610" y="890500"/>
                    </a:lnTo>
                    <a:lnTo>
                      <a:pt x="319774" y="890500"/>
                    </a:lnTo>
                    <a:lnTo>
                      <a:pt x="319774" y="447342"/>
                    </a:lnTo>
                    <a:cubicBezTo>
                      <a:pt x="319774" y="319634"/>
                      <a:pt x="423648" y="216067"/>
                      <a:pt x="551816" y="216067"/>
                    </a:cubicBezTo>
                    <a:lnTo>
                      <a:pt x="625989" y="216067"/>
                    </a:lnTo>
                    <a:lnTo>
                      <a:pt x="625989" y="0"/>
                    </a:lnTo>
                    <a:lnTo>
                      <a:pt x="551816" y="0"/>
                    </a:lnTo>
                    <a:cubicBezTo>
                      <a:pt x="441405" y="0"/>
                      <a:pt x="349072" y="76851"/>
                      <a:pt x="325585" y="179854"/>
                    </a:cubicBezTo>
                    <a:close/>
                  </a:path>
                </a:pathLst>
              </a:custGeom>
              <a:solidFill>
                <a:srgbClr val="000F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3306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">
  <p:cSld name="CUSTOM_5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0" y="-9"/>
            <a:ext cx="121889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type="title"/>
          </p:nvPr>
        </p:nvSpPr>
        <p:spPr>
          <a:xfrm>
            <a:off x="851500" y="2868967"/>
            <a:ext cx="5018100" cy="101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sz="3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" type="subTitle"/>
          </p:nvPr>
        </p:nvSpPr>
        <p:spPr>
          <a:xfrm>
            <a:off x="847700" y="3994000"/>
            <a:ext cx="5025600" cy="7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Clr>
                <a:srgbClr val="0070C0"/>
              </a:buClr>
              <a:buSzPts val="2300"/>
              <a:buFont typeface="Poppins SemiBold"/>
              <a:buNone/>
              <a:defRPr sz="2300">
                <a:solidFill>
                  <a:srgbClr val="0070C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pic>
        <p:nvPicPr>
          <p:cNvPr id="109" name="Google Shape;109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3912450"/>
            <a:ext cx="3543300" cy="294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 b="10" l="0" r="17457" t="-10"/>
          <a:stretch/>
        </p:blipFill>
        <p:spPr>
          <a:xfrm>
            <a:off x="10863175" y="6369125"/>
            <a:ext cx="748823" cy="1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25" y="180975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JA BASE">
  <p:cSld name="BLANK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3912450"/>
            <a:ext cx="3543300" cy="294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535350" y="6321900"/>
            <a:ext cx="2861100" cy="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buNone/>
              <a:defRPr sz="900">
                <a:solidFill>
                  <a:srgbClr val="3B50A3"/>
                </a:solidFill>
              </a:defRPr>
            </a:lvl1pPr>
            <a:lvl2pPr lvl="1" algn="l">
              <a:buNone/>
              <a:defRPr sz="900">
                <a:solidFill>
                  <a:srgbClr val="3B50A3"/>
                </a:solidFill>
              </a:defRPr>
            </a:lvl2pPr>
            <a:lvl3pPr lvl="2" algn="l">
              <a:buNone/>
              <a:defRPr sz="900">
                <a:solidFill>
                  <a:srgbClr val="3B50A3"/>
                </a:solidFill>
              </a:defRPr>
            </a:lvl3pPr>
            <a:lvl4pPr lvl="3" algn="l">
              <a:buNone/>
              <a:defRPr sz="900">
                <a:solidFill>
                  <a:srgbClr val="3B50A3"/>
                </a:solidFill>
              </a:defRPr>
            </a:lvl4pPr>
            <a:lvl5pPr lvl="4" algn="l">
              <a:buNone/>
              <a:defRPr sz="900">
                <a:solidFill>
                  <a:srgbClr val="3B50A3"/>
                </a:solidFill>
              </a:defRPr>
            </a:lvl5pPr>
            <a:lvl6pPr lvl="5" algn="l">
              <a:buNone/>
              <a:defRPr sz="900">
                <a:solidFill>
                  <a:srgbClr val="3B50A3"/>
                </a:solidFill>
              </a:defRPr>
            </a:lvl6pPr>
            <a:lvl7pPr lvl="6" algn="l">
              <a:buNone/>
              <a:defRPr sz="900">
                <a:solidFill>
                  <a:srgbClr val="3B50A3"/>
                </a:solidFill>
              </a:defRPr>
            </a:lvl7pPr>
            <a:lvl8pPr lvl="7" algn="l">
              <a:buNone/>
              <a:defRPr sz="900">
                <a:solidFill>
                  <a:srgbClr val="3B50A3"/>
                </a:solidFill>
              </a:defRPr>
            </a:lvl8pPr>
            <a:lvl9pPr lvl="8" algn="l">
              <a:buNone/>
              <a:defRPr sz="900">
                <a:solidFill>
                  <a:srgbClr val="3B50A3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r>
              <a:rPr lang="es-ES"/>
              <a:t> </a:t>
            </a:r>
            <a:r>
              <a:rPr lang="es-ES">
                <a:solidFill>
                  <a:srgbClr val="67748E"/>
                </a:solidFill>
                <a:latin typeface="Poppins Light"/>
                <a:ea typeface="Poppins Light"/>
                <a:cs typeface="Poppins Light"/>
                <a:sym typeface="Poppins Light"/>
              </a:rPr>
              <a:t> · Alta tecnología con </a:t>
            </a:r>
            <a:r>
              <a:rPr lang="es-ES">
                <a:solidFill>
                  <a:srgbClr val="67748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toque humano</a:t>
            </a:r>
            <a:endParaRPr>
              <a:solidFill>
                <a:srgbClr val="67748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>
            <a:off x="241832" y="184600"/>
            <a:ext cx="1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147675" y="239980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147675" y="295375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24">
  <p:cSld name="BLANK_3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535350" y="6321900"/>
            <a:ext cx="2861100" cy="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buNone/>
              <a:defRPr sz="900">
                <a:solidFill>
                  <a:srgbClr val="3B50A3"/>
                </a:solidFill>
              </a:defRPr>
            </a:lvl1pPr>
            <a:lvl2pPr lvl="1" algn="l">
              <a:buNone/>
              <a:defRPr sz="900">
                <a:solidFill>
                  <a:srgbClr val="3B50A3"/>
                </a:solidFill>
              </a:defRPr>
            </a:lvl2pPr>
            <a:lvl3pPr lvl="2" algn="l">
              <a:buNone/>
              <a:defRPr sz="900">
                <a:solidFill>
                  <a:srgbClr val="3B50A3"/>
                </a:solidFill>
              </a:defRPr>
            </a:lvl3pPr>
            <a:lvl4pPr lvl="3" algn="l">
              <a:buNone/>
              <a:defRPr sz="900">
                <a:solidFill>
                  <a:srgbClr val="3B50A3"/>
                </a:solidFill>
              </a:defRPr>
            </a:lvl4pPr>
            <a:lvl5pPr lvl="4" algn="l">
              <a:buNone/>
              <a:defRPr sz="900">
                <a:solidFill>
                  <a:srgbClr val="3B50A3"/>
                </a:solidFill>
              </a:defRPr>
            </a:lvl5pPr>
            <a:lvl6pPr lvl="5" algn="l">
              <a:buNone/>
              <a:defRPr sz="900">
                <a:solidFill>
                  <a:srgbClr val="3B50A3"/>
                </a:solidFill>
              </a:defRPr>
            </a:lvl6pPr>
            <a:lvl7pPr lvl="6" algn="l">
              <a:buNone/>
              <a:defRPr sz="900">
                <a:solidFill>
                  <a:srgbClr val="3B50A3"/>
                </a:solidFill>
              </a:defRPr>
            </a:lvl7pPr>
            <a:lvl8pPr lvl="7" algn="l">
              <a:buNone/>
              <a:defRPr sz="900">
                <a:solidFill>
                  <a:srgbClr val="3B50A3"/>
                </a:solidFill>
              </a:defRPr>
            </a:lvl8pPr>
            <a:lvl9pPr lvl="8" algn="l">
              <a:buNone/>
              <a:defRPr sz="900">
                <a:solidFill>
                  <a:srgbClr val="3B50A3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r>
              <a:rPr lang="es-ES"/>
              <a:t> </a:t>
            </a:r>
            <a:r>
              <a:rPr lang="es-ES">
                <a:solidFill>
                  <a:srgbClr val="67748E"/>
                </a:solidFill>
                <a:latin typeface="Poppins Light"/>
                <a:ea typeface="Poppins Light"/>
                <a:cs typeface="Poppins Light"/>
                <a:sym typeface="Poppins Light"/>
              </a:rPr>
              <a:t> · Alta tecnología con </a:t>
            </a:r>
            <a:r>
              <a:rPr lang="es-ES">
                <a:solidFill>
                  <a:srgbClr val="67748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toque humano</a:t>
            </a:r>
            <a:endParaRPr>
              <a:solidFill>
                <a:srgbClr val="67748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6"/>
          <p:cNvCxnSpPr/>
          <p:nvPr/>
        </p:nvCxnSpPr>
        <p:spPr>
          <a:xfrm>
            <a:off x="241832" y="184600"/>
            <a:ext cx="1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6"/>
          <p:cNvCxnSpPr/>
          <p:nvPr/>
        </p:nvCxnSpPr>
        <p:spPr>
          <a:xfrm>
            <a:off x="147675" y="239980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147675" y="295375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 1">
  <p:cSld name="BLANK_1"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0" y="6184450"/>
            <a:ext cx="12192000" cy="7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58261" y="-1019228"/>
            <a:ext cx="3067033" cy="187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178" y="736600"/>
            <a:ext cx="1771823" cy="17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olo el título" type="titleOnly">
  <p:cSld name="TITLE_ONLY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838200" y="590750"/>
            <a:ext cx="10515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131" name="Google Shape;131;p18"/>
          <p:cNvGrpSpPr/>
          <p:nvPr/>
        </p:nvGrpSpPr>
        <p:grpSpPr>
          <a:xfrm>
            <a:off x="5954664" y="1161629"/>
            <a:ext cx="284656" cy="72900"/>
            <a:chOff x="6060548" y="936004"/>
            <a:chExt cx="284656" cy="72900"/>
          </a:xfrm>
        </p:grpSpPr>
        <p:sp>
          <p:nvSpPr>
            <p:cNvPr id="132" name="Google Shape;132;p18"/>
            <p:cNvSpPr/>
            <p:nvPr/>
          </p:nvSpPr>
          <p:spPr>
            <a:xfrm>
              <a:off x="6060548" y="936004"/>
              <a:ext cx="72900" cy="72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166426" y="936004"/>
              <a:ext cx="72900" cy="72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272304" y="936004"/>
              <a:ext cx="72900" cy="72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">
  <p:cSld name="CUSTOM_5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0" y="-9"/>
            <a:ext cx="121889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851500" y="2868967"/>
            <a:ext cx="5018100" cy="101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sz="31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847700" y="3994000"/>
            <a:ext cx="5025600" cy="7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Clr>
                <a:srgbClr val="0070C0"/>
              </a:buClr>
              <a:buSzPts val="2300"/>
              <a:buFont typeface="Poppins SemiBold"/>
              <a:buNone/>
              <a:defRPr sz="2300">
                <a:solidFill>
                  <a:srgbClr val="0070C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3912450"/>
            <a:ext cx="3543300" cy="294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25" y="180975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JA BASE">
  <p:cSld name="BLANK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3912450"/>
            <a:ext cx="3543300" cy="294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35350" y="6321900"/>
            <a:ext cx="2861100" cy="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3B50A3"/>
                </a:solidFill>
              </a:defRPr>
            </a:lvl1pPr>
            <a:lvl2pPr lvl="1" rtl="0" algn="l">
              <a:buNone/>
              <a:defRPr sz="900">
                <a:solidFill>
                  <a:srgbClr val="3B50A3"/>
                </a:solidFill>
              </a:defRPr>
            </a:lvl2pPr>
            <a:lvl3pPr lvl="2" rtl="0" algn="l">
              <a:buNone/>
              <a:defRPr sz="900">
                <a:solidFill>
                  <a:srgbClr val="3B50A3"/>
                </a:solidFill>
              </a:defRPr>
            </a:lvl3pPr>
            <a:lvl4pPr lvl="3" rtl="0" algn="l">
              <a:buNone/>
              <a:defRPr sz="900">
                <a:solidFill>
                  <a:srgbClr val="3B50A3"/>
                </a:solidFill>
              </a:defRPr>
            </a:lvl4pPr>
            <a:lvl5pPr lvl="4" rtl="0" algn="l">
              <a:buNone/>
              <a:defRPr sz="900">
                <a:solidFill>
                  <a:srgbClr val="3B50A3"/>
                </a:solidFill>
              </a:defRPr>
            </a:lvl5pPr>
            <a:lvl6pPr lvl="5" rtl="0" algn="l">
              <a:buNone/>
              <a:defRPr sz="900">
                <a:solidFill>
                  <a:srgbClr val="3B50A3"/>
                </a:solidFill>
              </a:defRPr>
            </a:lvl6pPr>
            <a:lvl7pPr lvl="6" rtl="0" algn="l">
              <a:buNone/>
              <a:defRPr sz="900">
                <a:solidFill>
                  <a:srgbClr val="3B50A3"/>
                </a:solidFill>
              </a:defRPr>
            </a:lvl7pPr>
            <a:lvl8pPr lvl="7" rtl="0" algn="l">
              <a:buNone/>
              <a:defRPr sz="900">
                <a:solidFill>
                  <a:srgbClr val="3B50A3"/>
                </a:solidFill>
              </a:defRPr>
            </a:lvl8pPr>
            <a:lvl9pPr lvl="8" rtl="0" algn="l">
              <a:buNone/>
              <a:defRPr sz="900">
                <a:solidFill>
                  <a:srgbClr val="3B50A3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r>
              <a:rPr lang="es-ES"/>
              <a:t> </a:t>
            </a:r>
            <a:r>
              <a:rPr lang="es-ES">
                <a:solidFill>
                  <a:srgbClr val="67748E"/>
                </a:solidFill>
                <a:latin typeface="Poppins Light"/>
                <a:ea typeface="Poppins Light"/>
                <a:cs typeface="Poppins Light"/>
                <a:sym typeface="Poppins Light"/>
              </a:rPr>
              <a:t> · Alta tecnología con </a:t>
            </a:r>
            <a:r>
              <a:rPr lang="es-ES">
                <a:solidFill>
                  <a:srgbClr val="67748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toque humano</a:t>
            </a:r>
            <a:endParaRPr>
              <a:solidFill>
                <a:srgbClr val="67748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241832" y="184600"/>
            <a:ext cx="1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147675" y="239980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4"/>
          <p:cNvCxnSpPr/>
          <p:nvPr/>
        </p:nvCxnSpPr>
        <p:spPr>
          <a:xfrm>
            <a:off x="147675" y="295375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24">
  <p:cSld name="BLANK_3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535350" y="6321900"/>
            <a:ext cx="2861100" cy="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3B50A3"/>
                </a:solidFill>
              </a:defRPr>
            </a:lvl1pPr>
            <a:lvl2pPr lvl="1" rtl="0" algn="l">
              <a:buNone/>
              <a:defRPr sz="900">
                <a:solidFill>
                  <a:srgbClr val="3B50A3"/>
                </a:solidFill>
              </a:defRPr>
            </a:lvl2pPr>
            <a:lvl3pPr lvl="2" rtl="0" algn="l">
              <a:buNone/>
              <a:defRPr sz="900">
                <a:solidFill>
                  <a:srgbClr val="3B50A3"/>
                </a:solidFill>
              </a:defRPr>
            </a:lvl3pPr>
            <a:lvl4pPr lvl="3" rtl="0" algn="l">
              <a:buNone/>
              <a:defRPr sz="900">
                <a:solidFill>
                  <a:srgbClr val="3B50A3"/>
                </a:solidFill>
              </a:defRPr>
            </a:lvl4pPr>
            <a:lvl5pPr lvl="4" rtl="0" algn="l">
              <a:buNone/>
              <a:defRPr sz="900">
                <a:solidFill>
                  <a:srgbClr val="3B50A3"/>
                </a:solidFill>
              </a:defRPr>
            </a:lvl5pPr>
            <a:lvl6pPr lvl="5" rtl="0" algn="l">
              <a:buNone/>
              <a:defRPr sz="900">
                <a:solidFill>
                  <a:srgbClr val="3B50A3"/>
                </a:solidFill>
              </a:defRPr>
            </a:lvl6pPr>
            <a:lvl7pPr lvl="6" rtl="0" algn="l">
              <a:buNone/>
              <a:defRPr sz="900">
                <a:solidFill>
                  <a:srgbClr val="3B50A3"/>
                </a:solidFill>
              </a:defRPr>
            </a:lvl7pPr>
            <a:lvl8pPr lvl="7" rtl="0" algn="l">
              <a:buNone/>
              <a:defRPr sz="900">
                <a:solidFill>
                  <a:srgbClr val="3B50A3"/>
                </a:solidFill>
              </a:defRPr>
            </a:lvl8pPr>
            <a:lvl9pPr lvl="8" rtl="0" algn="l">
              <a:buNone/>
              <a:defRPr sz="900">
                <a:solidFill>
                  <a:srgbClr val="3B50A3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r>
              <a:rPr lang="es-ES"/>
              <a:t> </a:t>
            </a:r>
            <a:r>
              <a:rPr lang="es-ES">
                <a:solidFill>
                  <a:srgbClr val="67748E"/>
                </a:solidFill>
                <a:latin typeface="Poppins Light"/>
                <a:ea typeface="Poppins Light"/>
                <a:cs typeface="Poppins Light"/>
                <a:sym typeface="Poppins Light"/>
              </a:rPr>
              <a:t> · Alta tecnología con </a:t>
            </a:r>
            <a:r>
              <a:rPr lang="es-ES">
                <a:solidFill>
                  <a:srgbClr val="67748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toque humano</a:t>
            </a:r>
            <a:endParaRPr>
              <a:solidFill>
                <a:srgbClr val="67748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" name="Google Shape;36;p5"/>
          <p:cNvCxnSpPr/>
          <p:nvPr/>
        </p:nvCxnSpPr>
        <p:spPr>
          <a:xfrm>
            <a:off x="241832" y="184600"/>
            <a:ext cx="1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>
            <a:off x="147675" y="239980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5"/>
          <p:cNvCxnSpPr/>
          <p:nvPr/>
        </p:nvCxnSpPr>
        <p:spPr>
          <a:xfrm>
            <a:off x="147675" y="295375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 1">
  <p:cSld name="BLANK_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6184450"/>
            <a:ext cx="12192000" cy="7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58261" y="-1019228"/>
            <a:ext cx="3067033" cy="187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178" y="736600"/>
            <a:ext cx="1771823" cy="17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olo el título" type="titleOnly">
  <p:cSld name="TITLE_ONLY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590750"/>
            <a:ext cx="10515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47" name="Google Shape;47;p7"/>
          <p:cNvGrpSpPr/>
          <p:nvPr/>
        </p:nvGrpSpPr>
        <p:grpSpPr>
          <a:xfrm>
            <a:off x="5954664" y="1161629"/>
            <a:ext cx="284656" cy="72900"/>
            <a:chOff x="6060548" y="936004"/>
            <a:chExt cx="284656" cy="72900"/>
          </a:xfrm>
        </p:grpSpPr>
        <p:sp>
          <p:nvSpPr>
            <p:cNvPr id="48" name="Google Shape;48;p7"/>
            <p:cNvSpPr/>
            <p:nvPr/>
          </p:nvSpPr>
          <p:spPr>
            <a:xfrm>
              <a:off x="6060548" y="936004"/>
              <a:ext cx="72900" cy="72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6166426" y="936004"/>
              <a:ext cx="72900" cy="72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6272304" y="936004"/>
              <a:ext cx="72900" cy="72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Break 1">
  <p:cSld name="CUSTOM_5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0"/>
            <a:ext cx="12271867" cy="690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type="title"/>
          </p:nvPr>
        </p:nvSpPr>
        <p:spPr>
          <a:xfrm>
            <a:off x="851500" y="2868967"/>
            <a:ext cx="5018100" cy="101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oppins"/>
              <a:buNone/>
              <a:defRPr sz="31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" type="subTitle"/>
          </p:nvPr>
        </p:nvSpPr>
        <p:spPr>
          <a:xfrm>
            <a:off x="847700" y="3994000"/>
            <a:ext cx="5025600" cy="7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Clr>
                <a:srgbClr val="0070C0"/>
              </a:buClr>
              <a:buSzPts val="2300"/>
              <a:buFont typeface="Poppins SemiBold"/>
              <a:buNone/>
              <a:defRPr sz="2300">
                <a:solidFill>
                  <a:srgbClr val="0070C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3912450"/>
            <a:ext cx="3543300" cy="294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24 1">
  <p:cSld name="BLANK_3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535350" y="6321900"/>
            <a:ext cx="2861100" cy="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3B50A3"/>
                </a:solidFill>
              </a:defRPr>
            </a:lvl1pPr>
            <a:lvl2pPr lvl="1" rtl="0" algn="l">
              <a:buNone/>
              <a:defRPr sz="900">
                <a:solidFill>
                  <a:srgbClr val="3B50A3"/>
                </a:solidFill>
              </a:defRPr>
            </a:lvl2pPr>
            <a:lvl3pPr lvl="2" rtl="0" algn="l">
              <a:buNone/>
              <a:defRPr sz="900">
                <a:solidFill>
                  <a:srgbClr val="3B50A3"/>
                </a:solidFill>
              </a:defRPr>
            </a:lvl3pPr>
            <a:lvl4pPr lvl="3" rtl="0" algn="l">
              <a:buNone/>
              <a:defRPr sz="900">
                <a:solidFill>
                  <a:srgbClr val="3B50A3"/>
                </a:solidFill>
              </a:defRPr>
            </a:lvl4pPr>
            <a:lvl5pPr lvl="4" rtl="0" algn="l">
              <a:buNone/>
              <a:defRPr sz="900">
                <a:solidFill>
                  <a:srgbClr val="3B50A3"/>
                </a:solidFill>
              </a:defRPr>
            </a:lvl5pPr>
            <a:lvl6pPr lvl="5" rtl="0" algn="l">
              <a:buNone/>
              <a:defRPr sz="900">
                <a:solidFill>
                  <a:srgbClr val="3B50A3"/>
                </a:solidFill>
              </a:defRPr>
            </a:lvl6pPr>
            <a:lvl7pPr lvl="6" rtl="0" algn="l">
              <a:buNone/>
              <a:defRPr sz="900">
                <a:solidFill>
                  <a:srgbClr val="3B50A3"/>
                </a:solidFill>
              </a:defRPr>
            </a:lvl7pPr>
            <a:lvl8pPr lvl="7" rtl="0" algn="l">
              <a:buNone/>
              <a:defRPr sz="900">
                <a:solidFill>
                  <a:srgbClr val="3B50A3"/>
                </a:solidFill>
              </a:defRPr>
            </a:lvl8pPr>
            <a:lvl9pPr lvl="8" rtl="0" algn="l">
              <a:buNone/>
              <a:defRPr sz="900">
                <a:solidFill>
                  <a:srgbClr val="3B50A3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r>
              <a:rPr lang="es-ES"/>
              <a:t> </a:t>
            </a:r>
            <a:r>
              <a:rPr lang="es-ES">
                <a:solidFill>
                  <a:srgbClr val="67748E"/>
                </a:solidFill>
                <a:latin typeface="Poppins Light"/>
                <a:ea typeface="Poppins Light"/>
                <a:cs typeface="Poppins Light"/>
                <a:sym typeface="Poppins Light"/>
              </a:rPr>
              <a:t> · Alta tecnología con </a:t>
            </a:r>
            <a:r>
              <a:rPr lang="es-ES">
                <a:solidFill>
                  <a:srgbClr val="67748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toque humano</a:t>
            </a:r>
            <a:endParaRPr>
              <a:solidFill>
                <a:srgbClr val="67748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9575" y="6353560"/>
            <a:ext cx="907224" cy="1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9"/>
          <p:cNvCxnSpPr/>
          <p:nvPr/>
        </p:nvCxnSpPr>
        <p:spPr>
          <a:xfrm>
            <a:off x="241832" y="184600"/>
            <a:ext cx="1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9"/>
          <p:cNvCxnSpPr/>
          <p:nvPr/>
        </p:nvCxnSpPr>
        <p:spPr>
          <a:xfrm>
            <a:off x="147675" y="239980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9"/>
          <p:cNvCxnSpPr/>
          <p:nvPr/>
        </p:nvCxnSpPr>
        <p:spPr>
          <a:xfrm>
            <a:off x="147675" y="295375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24 1 1">
  <p:cSld name="BLANK_3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535350" y="6321900"/>
            <a:ext cx="2861400" cy="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3B50A3"/>
                </a:solidFill>
              </a:defRPr>
            </a:lvl1pPr>
            <a:lvl2pPr lvl="1" rtl="0" algn="l">
              <a:buNone/>
              <a:defRPr sz="900">
                <a:solidFill>
                  <a:srgbClr val="3B50A3"/>
                </a:solidFill>
              </a:defRPr>
            </a:lvl2pPr>
            <a:lvl3pPr lvl="2" rtl="0" algn="l">
              <a:buNone/>
              <a:defRPr sz="900">
                <a:solidFill>
                  <a:srgbClr val="3B50A3"/>
                </a:solidFill>
              </a:defRPr>
            </a:lvl3pPr>
            <a:lvl4pPr lvl="3" rtl="0" algn="l">
              <a:buNone/>
              <a:defRPr sz="900">
                <a:solidFill>
                  <a:srgbClr val="3B50A3"/>
                </a:solidFill>
              </a:defRPr>
            </a:lvl4pPr>
            <a:lvl5pPr lvl="4" rtl="0" algn="l">
              <a:buNone/>
              <a:defRPr sz="900">
                <a:solidFill>
                  <a:srgbClr val="3B50A3"/>
                </a:solidFill>
              </a:defRPr>
            </a:lvl5pPr>
            <a:lvl6pPr lvl="5" rtl="0" algn="l">
              <a:buNone/>
              <a:defRPr sz="900">
                <a:solidFill>
                  <a:srgbClr val="3B50A3"/>
                </a:solidFill>
              </a:defRPr>
            </a:lvl6pPr>
            <a:lvl7pPr lvl="6" rtl="0" algn="l">
              <a:buNone/>
              <a:defRPr sz="900">
                <a:solidFill>
                  <a:srgbClr val="3B50A3"/>
                </a:solidFill>
              </a:defRPr>
            </a:lvl7pPr>
            <a:lvl8pPr lvl="7" rtl="0" algn="l">
              <a:buNone/>
              <a:defRPr sz="900">
                <a:solidFill>
                  <a:srgbClr val="3B50A3"/>
                </a:solidFill>
              </a:defRPr>
            </a:lvl8pPr>
            <a:lvl9pPr lvl="8" rtl="0" algn="l">
              <a:buNone/>
              <a:defRPr sz="900">
                <a:solidFill>
                  <a:srgbClr val="3B50A3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r>
              <a:rPr lang="es-ES"/>
              <a:t> </a:t>
            </a:r>
            <a:r>
              <a:rPr lang="es-ES">
                <a:solidFill>
                  <a:srgbClr val="67748E"/>
                </a:solidFill>
                <a:latin typeface="Poppins Light"/>
                <a:ea typeface="Poppins Light"/>
                <a:cs typeface="Poppins Light"/>
                <a:sym typeface="Poppins Light"/>
              </a:rPr>
              <a:t> · Alta tecnología con </a:t>
            </a:r>
            <a:r>
              <a:rPr lang="es-ES">
                <a:solidFill>
                  <a:srgbClr val="67748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toque humano</a:t>
            </a:r>
            <a:endParaRPr>
              <a:solidFill>
                <a:srgbClr val="67748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10"/>
          <p:cNvCxnSpPr/>
          <p:nvPr/>
        </p:nvCxnSpPr>
        <p:spPr>
          <a:xfrm>
            <a:off x="241832" y="184600"/>
            <a:ext cx="1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0"/>
          <p:cNvCxnSpPr/>
          <p:nvPr/>
        </p:nvCxnSpPr>
        <p:spPr>
          <a:xfrm>
            <a:off x="147675" y="239980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0"/>
          <p:cNvCxnSpPr/>
          <p:nvPr/>
        </p:nvCxnSpPr>
        <p:spPr>
          <a:xfrm>
            <a:off x="147675" y="295375"/>
            <a:ext cx="2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9FAFF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649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1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Char char="•"/>
              <a:defRPr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edium"/>
              <a:buChar char="•"/>
              <a:defRPr i="0" sz="2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•"/>
              <a:defRPr i="0" sz="20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9FAFF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838200" y="365125"/>
            <a:ext cx="649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1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None/>
              <a:defRPr i="0" sz="19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Char char="•"/>
              <a:defRPr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edium"/>
              <a:buChar char="•"/>
              <a:defRPr i="0" sz="2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edium"/>
              <a:buChar char="•"/>
              <a:defRPr i="0" sz="20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4925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4925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4925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4925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4925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4925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edium"/>
              <a:buChar char="•"/>
              <a:defRPr i="0" sz="19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863175" y="6369135"/>
            <a:ext cx="907224" cy="1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Relationship Id="rId6" Type="http://schemas.openxmlformats.org/officeDocument/2006/relationships/image" Target="../media/image56.png"/><Relationship Id="rId7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jp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74.png"/><Relationship Id="rId7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34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7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11" Type="http://schemas.openxmlformats.org/officeDocument/2006/relationships/image" Target="../media/image57.png"/><Relationship Id="rId10" Type="http://schemas.openxmlformats.org/officeDocument/2006/relationships/image" Target="../media/image43.png"/><Relationship Id="rId9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54.png"/><Relationship Id="rId8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9.png"/><Relationship Id="rId4" Type="http://schemas.openxmlformats.org/officeDocument/2006/relationships/image" Target="../media/image34.jpg"/><Relationship Id="rId5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04006">
            <a:off x="6535732" y="2168580"/>
            <a:ext cx="1671578" cy="167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6594" t="0"/>
          <a:stretch/>
        </p:blipFill>
        <p:spPr>
          <a:xfrm>
            <a:off x="4531649" y="2343025"/>
            <a:ext cx="7660351" cy="347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5">
            <a:alphaModFix amt="31000"/>
          </a:blip>
          <a:stretch>
            <a:fillRect/>
          </a:stretch>
        </p:blipFill>
        <p:spPr>
          <a:xfrm rot="10658386">
            <a:off x="-1937569" y="4651483"/>
            <a:ext cx="6580269" cy="59193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806000" y="1340900"/>
            <a:ext cx="50517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0F6BA8"/>
                </a:solidFill>
                <a:latin typeface="Poppins"/>
                <a:ea typeface="Poppins"/>
                <a:cs typeface="Poppins"/>
                <a:sym typeface="Poppins"/>
              </a:rPr>
              <a:t>Arquitectura de soluciones- Dirección de innovación </a:t>
            </a:r>
            <a:endParaRPr b="1" sz="1600">
              <a:solidFill>
                <a:srgbClr val="0F6BA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806000" y="3022300"/>
            <a:ext cx="42555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000F4D"/>
                </a:solidFill>
                <a:latin typeface="Poppins"/>
                <a:ea typeface="Poppins"/>
                <a:cs typeface="Poppins"/>
                <a:sym typeface="Poppins"/>
              </a:rPr>
              <a:t>Perfil Transaccional IB</a:t>
            </a:r>
            <a:endParaRPr b="1" sz="4000">
              <a:solidFill>
                <a:srgbClr val="000F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6">
            <a:alphaModFix/>
          </a:blip>
          <a:srcRect b="2230" l="4940" r="4414" t="73364"/>
          <a:stretch/>
        </p:blipFill>
        <p:spPr>
          <a:xfrm>
            <a:off x="638975" y="5098100"/>
            <a:ext cx="11074675" cy="16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9298437" y="5739224"/>
            <a:ext cx="153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20/11/2024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000" y="2158350"/>
            <a:ext cx="2576456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"/>
          <p:cNvSpPr txBox="1"/>
          <p:nvPr/>
        </p:nvSpPr>
        <p:spPr>
          <a:xfrm>
            <a:off x="985367" y="417167"/>
            <a:ext cx="10734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Requisitos Mínimos de Infraestructura</a:t>
            </a:r>
            <a:r>
              <a:rPr b="1" lang="es-ES" sz="3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Software    </a:t>
            </a:r>
            <a:endParaRPr b="1" sz="35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56" name="Google Shape;356;p28"/>
          <p:cNvGraphicFramePr/>
          <p:nvPr/>
        </p:nvGraphicFramePr>
        <p:xfrm>
          <a:off x="182367" y="16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{8241F6B5-4F88-4C3F-875E-5F4261F517E3}</a:tableStyleId>
              </a:tblPr>
              <a:tblGrid>
                <a:gridCol w="1479600"/>
                <a:gridCol w="4908025"/>
                <a:gridCol w="865400"/>
                <a:gridCol w="4574225"/>
              </a:tblGrid>
              <a:tr h="467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Requisito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Cantidad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Observación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844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VeoCRM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 debe contar con usuario para el acceso a los perfiles de consulta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Usuarios únicos para ingreso al aplicativo.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 el aplicativo no es multisesión y se realizarán desarrollos en simultáneo se requiere 1 usuario por cada desarrollador.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 debe contar con usuarios/roles que tengan la capacidad de consultar y registrar información en los diferentes aplicativos.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Validar en primera </a:t>
                      </a:r>
                      <a:r>
                        <a:rPr b="1"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instancia</a:t>
                      </a:r>
                      <a:r>
                        <a:rPr b="1"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conexionas</a:t>
                      </a:r>
                      <a:r>
                        <a:rPr b="1"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mediante API o BD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3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</a:t>
                      </a: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Office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 debe contar con usuario de Backoffice con permiso a los perfiles mencionados en la propuesta</a:t>
                      </a: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Usuarios únicos para ingreso al aplicativo.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 el aplicativo no es multisesión y se realizarán desarrollos en simultáneo se requiere 1 usuario por cada desarrollador.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 debe contar con usuarios/roles que tengan la capacidad de consultar y registrar información en los diferentes aplicativos.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Validar en primera instancia conexiones mediante API o BD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 de datos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 de datos única para el registro y administración de los datos extraídos a lo largo del proceso.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Fundamental para aumentar la eficiencia, escalabilidad y gestión adecuada de los datos involucrados en los procesos automatizados. También garantiza la seguridad, persistencia y manejo adecuado de los datos.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4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Considerar el uso de Python y sus librerías en el eventual caso que el desarrollo así lo requiera.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es una herramienta poderosa en el desarrollo de proyectos de RPA debido a su simplicidad, amplia gama de bibliotecas, capacidad de integración con otros sistemas y su potencial para manejar tanto tareas simples como complejas. Su uso permite crear soluciones de automatización flexibles, escalables y eficientes que pueden evolucionar junto con las necesidades del negocio.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7" name="Google Shape;357;p28"/>
          <p:cNvSpPr/>
          <p:nvPr/>
        </p:nvSpPr>
        <p:spPr>
          <a:xfrm>
            <a:off x="350350" y="6468125"/>
            <a:ext cx="5238600" cy="28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Roboto Medium"/>
                <a:ea typeface="Roboto Medium"/>
                <a:cs typeface="Roboto Medium"/>
                <a:sym typeface="Roboto Medium"/>
              </a:rPr>
              <a:t>*Requerimientos pueden variar o refinarse durante la definición de Diseño Técnico 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/>
        </p:nvSpPr>
        <p:spPr>
          <a:xfrm>
            <a:off x="906827" y="419100"/>
            <a:ext cx="4503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500">
                <a:solidFill>
                  <a:srgbClr val="000F4D"/>
                </a:solidFill>
                <a:latin typeface="Poppins"/>
                <a:ea typeface="Poppins"/>
                <a:cs typeface="Poppins"/>
                <a:sym typeface="Poppins"/>
              </a:rPr>
              <a:t>Matriz de riesgo del</a:t>
            </a:r>
            <a:endParaRPr sz="3500">
              <a:solidFill>
                <a:srgbClr val="000F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ES" sz="3500">
                <a:solidFill>
                  <a:srgbClr val="00CCC2"/>
                </a:solidFill>
                <a:latin typeface="Poppins"/>
                <a:ea typeface="Poppins"/>
                <a:cs typeface="Poppins"/>
                <a:sym typeface="Poppins"/>
              </a:rPr>
              <a:t>proyecto</a:t>
            </a:r>
            <a:endParaRPr b="1" i="0" sz="3500" u="none" cap="none" strike="noStrike">
              <a:solidFill>
                <a:srgbClr val="00CCC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6161850" y="761950"/>
            <a:ext cx="103800" cy="1038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 txBox="1"/>
          <p:nvPr/>
        </p:nvSpPr>
        <p:spPr>
          <a:xfrm>
            <a:off x="6232774" y="644525"/>
            <a:ext cx="545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67748E"/>
                </a:solidFill>
                <a:latin typeface="Roboto Medium"/>
                <a:ea typeface="Roboto Medium"/>
                <a:cs typeface="Roboto Medium"/>
                <a:sym typeface="Roboto Medium"/>
              </a:rPr>
              <a:t>ALTO - Inaceptable por alta probabilidad de interrupción del proyecto</a:t>
            </a:r>
            <a:endParaRPr sz="1000">
              <a:solidFill>
                <a:srgbClr val="67748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366" name="Google Shape;366;p29"/>
          <p:cNvGraphicFramePr/>
          <p:nvPr/>
        </p:nvGraphicFramePr>
        <p:xfrm>
          <a:off x="354425" y="1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{37C30614-13BF-4E3E-BE81-36CCFB3F5FB5}</a:tableStyleId>
              </a:tblPr>
              <a:tblGrid>
                <a:gridCol w="3858375"/>
                <a:gridCol w="3788600"/>
                <a:gridCol w="3788600"/>
              </a:tblGrid>
              <a:tr h="54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Riesgo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00CC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00CC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Estrategia de Mitigación 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00CCC2"/>
                    </a:solidFill>
                  </a:tcPr>
                </a:tc>
              </a:tr>
              <a:tr h="83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Diferencias en la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entre las solicitudes de Backoffice y la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presente en la base de VeoCRM lo cual impacta el proceso de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ya que requiere un proceso de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actualización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datos.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Rechazo de la solicitud en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por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no concluyente y declinamiento de la misma por reglas de negocio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 debe definir un flujo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estándar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para la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solicitudes en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actualización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datos y los tiempos de espera para este proceso y retomar las solicitudes pendientes por esta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casuística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83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Falta de una estructura definida para los correos de excepciones y notificaciones  durante la fase de levantamiento funcional y construcción de las Historias de Usuario (HU) puede resultar en la generación de notificaciones ineficaces o inconsistentes, dificultando la gestión de errores y la comunicación con los usuarios.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Notificaciones de error poco claras o incompletas, lo que puede generar confusión o demoras en la resolución de problemas.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Reprocesos en los ajustes de notificaciones. 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Definir de manera detallada la estructura y el contenido de los correos de excepciones durante la fase de levantamiento funcional, garantizando que incluyan información relevante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interacción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humana en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 las preguntas de control  en la etapa de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 aprobación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generan una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interrupción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en la cual se necesita de una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intervención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humana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así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mismo con la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actualización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datos.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Dependencia en la pre aprobacion y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actualizacion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datos para las solicitudes, lo cual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impactaría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los tiempos de cumplimiento de las etapas de pre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y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Notificaciones efectivas al oficial de canales digitales para la 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aplicación</a:t>
                      </a: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estos procesos manuales.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 uso de OneDrive para el almacenamiento de archivos puede generar altos tiempos de sincronización, lo que impacta negativamente la ejecución del bot, satura el almacenamiento y afecta el rendimiento de las máquinas.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Retrasos e impacto  en la ejecución del bot debido a tiempos prolongados de sincronización.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Degradación en el rendimiento de la máquina, afectando la eficiencia general de los procesos ejecutados por el bot.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Evaluar alternativas de almacenamiento que ofrecen mejor rendimiento o configuraciones específicas para optimizar la sincronización.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Monitorear el uso de almacenamiento y el rendimiento de las máquinas de manera continua para detectar posibles impactos en la ejecución del bot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7" name="Google Shape;367;p29"/>
          <p:cNvSpPr/>
          <p:nvPr/>
        </p:nvSpPr>
        <p:spPr>
          <a:xfrm>
            <a:off x="88725" y="2501975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88725" y="3492575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88725" y="4483175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88725" y="5321375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/>
          <p:nvPr/>
        </p:nvSpPr>
        <p:spPr>
          <a:xfrm>
            <a:off x="906827" y="419100"/>
            <a:ext cx="4503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500">
                <a:solidFill>
                  <a:srgbClr val="000F4D"/>
                </a:solidFill>
                <a:latin typeface="Poppins"/>
                <a:ea typeface="Poppins"/>
                <a:cs typeface="Poppins"/>
                <a:sym typeface="Poppins"/>
              </a:rPr>
              <a:t>Matriz de riesgo del</a:t>
            </a:r>
            <a:endParaRPr sz="3500">
              <a:solidFill>
                <a:srgbClr val="000F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ES" sz="3500">
                <a:solidFill>
                  <a:srgbClr val="00CCC2"/>
                </a:solidFill>
                <a:latin typeface="Poppins"/>
                <a:ea typeface="Poppins"/>
                <a:cs typeface="Poppins"/>
                <a:sym typeface="Poppins"/>
              </a:rPr>
              <a:t>proyecto</a:t>
            </a:r>
            <a:endParaRPr b="1" i="0" sz="3500" u="none" cap="none" strike="noStrike">
              <a:solidFill>
                <a:srgbClr val="00CCC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30"/>
          <p:cNvSpPr/>
          <p:nvPr/>
        </p:nvSpPr>
        <p:spPr>
          <a:xfrm>
            <a:off x="6161850" y="761950"/>
            <a:ext cx="103800" cy="1038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 txBox="1"/>
          <p:nvPr/>
        </p:nvSpPr>
        <p:spPr>
          <a:xfrm>
            <a:off x="6232774" y="644525"/>
            <a:ext cx="545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67748E"/>
                </a:solidFill>
                <a:latin typeface="Roboto Medium"/>
                <a:ea typeface="Roboto Medium"/>
                <a:cs typeface="Roboto Medium"/>
                <a:sym typeface="Roboto Medium"/>
              </a:rPr>
              <a:t>ALTO - Inaceptable por alta probabilidad de interrupción del proyecto</a:t>
            </a:r>
            <a:endParaRPr sz="1000">
              <a:solidFill>
                <a:srgbClr val="67748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379" name="Google Shape;379;p30"/>
          <p:cNvGraphicFramePr/>
          <p:nvPr/>
        </p:nvGraphicFramePr>
        <p:xfrm>
          <a:off x="354425" y="1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{37C30614-13BF-4E3E-BE81-36CCFB3F5FB5}</a:tableStyleId>
              </a:tblPr>
              <a:tblGrid>
                <a:gridCol w="3858375"/>
                <a:gridCol w="3788600"/>
                <a:gridCol w="3788600"/>
              </a:tblGrid>
              <a:tr h="55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Riesgo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Impacto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Estrategia de Mitigación 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C2"/>
                    </a:solidFill>
                  </a:tcPr>
                </a:tc>
              </a:tr>
              <a:tr h="75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Cambios continuos en la interfaz de los aplicativos Backoffice o VeoCRM que pueden afectar la funcionalidad del bot durante la interacción a través del front, generando posibles interrupciones en la funcionalidad del bot.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Fallos en la automatización, mayor carga operativa, retrasos en tiempos de respuesta,ajustes recurrentes al bot, que pueden impactar alcance del proyecto. 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Establecer acuerdos con el equipo encargado del aplicativo para notificar y documentar con antelación cualquier cambio en la interfaz previo al inicio del proyecto. o permitir la conexion por API o Apuntamiento a la DB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Diferencias entre los ambientes de desarrollo y producción de los aplicativos Backoffice o VeoCRM , que podrían generar inconsistencias en el desempeño del bot y errores no previstos al migrar la automatización al ambiente de producción. 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Las inconsistencias entre los ambientes pueden provocar fallos en la automatización, retrasos en la implementación, mayor esfuerzo en pruebas y ajustes, y posibles interrupciones en los procesos productivos, impactando la confiabilidad de la automatización y los tiempos de entrega.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Garantizar por parte de Banco Caribe que los ambientes de desarrollo, pruebas , y producción sean 100% homogéneos a nivel de back y de front. 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Planificar ajustes rápidos durante el despliegue para resolver posibles discrepancias detectadas.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*En caso de que se presenten diferencias se deben realizar ajustes a nivel productivo lo cual no se encuentra dentro del alcance del proyecto. 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Inconsistencias en las versiones de los paquetes, Python o cualquier tipo de aplicación entre las máquinas de desarrollo y las productivas, lo que podría generar problemas de compatibilidad y fallos en la ejecución del sistema.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Fallos en la ejecución de procesos debido a diferencias de versiones, lo que puede generar errores no previstos en el entorno de producción.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Utilizar el mismo instalador o conjunto de configuraciones para todas las máquinas, garantizando la coherencia en las versiones de paquetes, Python y aplicaciones entre los entornos de desarrollo y producción.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0" name="Google Shape;380;p30"/>
          <p:cNvSpPr/>
          <p:nvPr/>
        </p:nvSpPr>
        <p:spPr>
          <a:xfrm>
            <a:off x="88725" y="2578175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"/>
          <p:cNvSpPr/>
          <p:nvPr/>
        </p:nvSpPr>
        <p:spPr>
          <a:xfrm>
            <a:off x="88725" y="3721175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88725" y="5245175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>
            <a:off x="1032575" y="2802742"/>
            <a:ext cx="10656300" cy="487800"/>
          </a:xfrm>
          <a:prstGeom prst="roundRect">
            <a:avLst>
              <a:gd fmla="val 16667" name="adj"/>
            </a:avLst>
          </a:prstGeom>
          <a:solidFill>
            <a:srgbClr val="CCE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1032575" y="5251850"/>
            <a:ext cx="10656300" cy="487800"/>
          </a:xfrm>
          <a:prstGeom prst="roundRect">
            <a:avLst>
              <a:gd fmla="val 16667" name="adj"/>
            </a:avLst>
          </a:prstGeom>
          <a:solidFill>
            <a:srgbClr val="CCE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"/>
          <p:cNvSpPr/>
          <p:nvPr/>
        </p:nvSpPr>
        <p:spPr>
          <a:xfrm>
            <a:off x="1032575" y="4143327"/>
            <a:ext cx="10656300" cy="639900"/>
          </a:xfrm>
          <a:prstGeom prst="roundRect">
            <a:avLst>
              <a:gd fmla="val 16667" name="adj"/>
            </a:avLst>
          </a:prstGeom>
          <a:solidFill>
            <a:srgbClr val="CCE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1"/>
          <p:cNvSpPr txBox="1"/>
          <p:nvPr/>
        </p:nvSpPr>
        <p:spPr>
          <a:xfrm>
            <a:off x="906827" y="419100"/>
            <a:ext cx="4503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500">
                <a:solidFill>
                  <a:srgbClr val="000F4D"/>
                </a:solidFill>
                <a:latin typeface="Poppins"/>
                <a:ea typeface="Poppins"/>
                <a:cs typeface="Poppins"/>
                <a:sym typeface="Poppins"/>
              </a:rPr>
              <a:t>Matriz de riesgo del</a:t>
            </a:r>
            <a:endParaRPr sz="3500">
              <a:solidFill>
                <a:srgbClr val="000F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ES" sz="3500">
                <a:solidFill>
                  <a:srgbClr val="00CCC2"/>
                </a:solidFill>
                <a:latin typeface="Poppins"/>
                <a:ea typeface="Poppins"/>
                <a:cs typeface="Poppins"/>
                <a:sym typeface="Poppins"/>
              </a:rPr>
              <a:t>proyecto</a:t>
            </a:r>
            <a:endParaRPr b="1" i="0" sz="3500" u="none" cap="none" strike="noStrike">
              <a:solidFill>
                <a:srgbClr val="00CCC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31"/>
          <p:cNvSpPr/>
          <p:nvPr/>
        </p:nvSpPr>
        <p:spPr>
          <a:xfrm>
            <a:off x="1032575" y="1873588"/>
            <a:ext cx="10656300" cy="42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1"/>
          <p:cNvSpPr/>
          <p:nvPr/>
        </p:nvSpPr>
        <p:spPr>
          <a:xfrm>
            <a:off x="698325" y="2425775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1"/>
          <p:cNvSpPr/>
          <p:nvPr/>
        </p:nvSpPr>
        <p:spPr>
          <a:xfrm>
            <a:off x="698325" y="2942400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698325" y="3581400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698325" y="4352100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/>
          <p:nvPr/>
        </p:nvSpPr>
        <p:spPr>
          <a:xfrm>
            <a:off x="698325" y="4882575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/>
          <p:nvPr/>
        </p:nvSpPr>
        <p:spPr>
          <a:xfrm>
            <a:off x="698325" y="5391500"/>
            <a:ext cx="208500" cy="2085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"/>
          <p:cNvSpPr/>
          <p:nvPr/>
        </p:nvSpPr>
        <p:spPr>
          <a:xfrm>
            <a:off x="6161850" y="761950"/>
            <a:ext cx="103800" cy="103800"/>
          </a:xfrm>
          <a:prstGeom prst="ellipse">
            <a:avLst/>
          </a:prstGeom>
          <a:solidFill>
            <a:srgbClr val="FF068A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"/>
          <p:cNvSpPr txBox="1"/>
          <p:nvPr/>
        </p:nvSpPr>
        <p:spPr>
          <a:xfrm>
            <a:off x="6232774" y="644525"/>
            <a:ext cx="545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67748E"/>
                </a:solidFill>
                <a:latin typeface="Roboto Medium"/>
                <a:ea typeface="Roboto Medium"/>
                <a:cs typeface="Roboto Medium"/>
                <a:sym typeface="Roboto Medium"/>
              </a:rPr>
              <a:t>ALTO - Inaceptable por alta probabilidad de interrupción del proyecto</a:t>
            </a:r>
            <a:endParaRPr sz="1000">
              <a:solidFill>
                <a:srgbClr val="67748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401" name="Google Shape;401;p31"/>
          <p:cNvGraphicFramePr/>
          <p:nvPr/>
        </p:nvGraphicFramePr>
        <p:xfrm>
          <a:off x="1032575" y="192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{37C30614-13BF-4E3E-BE81-36CCFB3F5FB5}</a:tableStyleId>
              </a:tblPr>
              <a:tblGrid>
                <a:gridCol w="3604900"/>
                <a:gridCol w="3475825"/>
                <a:gridCol w="3475825"/>
              </a:tblGrid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Riesgo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Impacto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Estrategia de mitigación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Falta de compromiso del equipo de proyecto con el cumplimiento de las actividades definidas.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Impediría cumplir con el cronograma planteado inicialmente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Seguimiento sobre cronograma preestablecido de actividades.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contar con la disponibilidad de máquinas, infraestructura y licenciamiento requeridos.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Impediría cumplir con el cronograma planteado inicialmente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Identificar los recursos claves requeridos y mantenerlos disponibles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Cambio en el personal por incapacidad, vacaciones o rotación de personal.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Impediría cumplir con el cronograma planteado inicialmente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Incluir back up por rol en los equipos de proyecto 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Socializar de manera adecuada el acta de inicio del proyecto y  el cronograma definido.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 requerimientos son continuamente cambiantes por parte del cliente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Generar control de cambios y no cumplimiento en los tiempos iniciales pactados en el proyecto.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Plasmar y exponer los requerimientos de manera efectiva en las actas de reunión, acta de inicio y alcance del proyecto.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 documentación y/o procesos entregados  no tienen la calidad esperada o son insuficientes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Aumento en los tiempos y costos del proyecto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Definir e informar con claridad las criterios para la documentación que se requiere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Ausencia de un recurso técnico que dé soporte a las actividades y/o aplicativos del cliente.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Impediría cumplir con el cronograma planteado inicialmente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rgbClr val="1D1D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Identificar los recursos claves requeridos y mantenerlos actualizados y disponibles.</a:t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1D1D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2"/>
          <p:cNvPicPr preferRelativeResize="0"/>
          <p:nvPr/>
        </p:nvPicPr>
        <p:blipFill rotWithShape="1">
          <a:blip r:embed="rId3">
            <a:alphaModFix/>
          </a:blip>
          <a:srcRect b="40100" l="0" r="0" t="40100"/>
          <a:stretch/>
        </p:blipFill>
        <p:spPr>
          <a:xfrm>
            <a:off x="1139467" y="6004800"/>
            <a:ext cx="8972700" cy="853200"/>
          </a:xfrm>
          <a:prstGeom prst="round2SameRect">
            <a:avLst>
              <a:gd fmla="val 39126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748" y="6219523"/>
            <a:ext cx="407957" cy="40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/>
          <p:cNvPicPr preferRelativeResize="0"/>
          <p:nvPr/>
        </p:nvPicPr>
        <p:blipFill rotWithShape="1">
          <a:blip r:embed="rId5">
            <a:alphaModFix/>
          </a:blip>
          <a:srcRect b="42128" l="19007" r="23979" t="47638"/>
          <a:stretch/>
        </p:blipFill>
        <p:spPr>
          <a:xfrm>
            <a:off x="2668067" y="1368433"/>
            <a:ext cx="7395600" cy="4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2"/>
          <p:cNvPicPr preferRelativeResize="0"/>
          <p:nvPr/>
        </p:nvPicPr>
        <p:blipFill rotWithShape="1">
          <a:blip r:embed="rId6">
            <a:alphaModFix/>
          </a:blip>
          <a:srcRect b="42128" l="19007" r="23979" t="47638"/>
          <a:stretch/>
        </p:blipFill>
        <p:spPr>
          <a:xfrm>
            <a:off x="2668968" y="1775867"/>
            <a:ext cx="7395600" cy="4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2"/>
          <p:cNvPicPr preferRelativeResize="0"/>
          <p:nvPr/>
        </p:nvPicPr>
        <p:blipFill rotWithShape="1">
          <a:blip r:embed="rId7">
            <a:alphaModFix/>
          </a:blip>
          <a:srcRect b="41481" l="6596" r="79871" t="5656"/>
          <a:stretch/>
        </p:blipFill>
        <p:spPr>
          <a:xfrm>
            <a:off x="684333" y="1368433"/>
            <a:ext cx="1983900" cy="43221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11" name="Google Shape;411;p32"/>
          <p:cNvSpPr txBox="1"/>
          <p:nvPr/>
        </p:nvSpPr>
        <p:spPr>
          <a:xfrm>
            <a:off x="1952267" y="6176167"/>
            <a:ext cx="99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* El tiempo invertido en esta etapa dependerá de la disponibilidad del usuario, complejidad del proceso y acceso a la información insumo.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* Alistamiento de insumos para inicio de desarrollo.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2"/>
          <p:cNvSpPr txBox="1"/>
          <p:nvPr/>
        </p:nvSpPr>
        <p:spPr>
          <a:xfrm>
            <a:off x="1967800" y="683200"/>
            <a:ext cx="825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12700" rtl="0" algn="ctr">
              <a:lnSpc>
                <a:spcPct val="101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2900">
                <a:solidFill>
                  <a:srgbClr val="1F386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Cronograma de trabajo</a:t>
            </a:r>
            <a:r>
              <a:rPr lang="es-ES" sz="2900">
                <a:solidFill>
                  <a:srgbClr val="1F386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1" lang="es-ES" sz="29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esquema general</a:t>
            </a:r>
            <a:endParaRPr b="1" sz="29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13" name="Google Shape;413;p32"/>
          <p:cNvGraphicFramePr/>
          <p:nvPr/>
        </p:nvGraphicFramePr>
        <p:xfrm>
          <a:off x="684333" y="133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{37C30614-13BF-4E3E-BE81-36CCFB3F5FB5}</a:tableStyleId>
              </a:tblPr>
              <a:tblGrid>
                <a:gridCol w="717000"/>
                <a:gridCol w="717000"/>
                <a:gridCol w="549725"/>
                <a:gridCol w="739525"/>
                <a:gridCol w="739525"/>
                <a:gridCol w="739525"/>
                <a:gridCol w="739525"/>
                <a:gridCol w="739525"/>
                <a:gridCol w="1035250"/>
                <a:gridCol w="443800"/>
                <a:gridCol w="739525"/>
                <a:gridCol w="739525"/>
                <a:gridCol w="739525"/>
              </a:tblGrid>
              <a:tr h="454675">
                <a:tc gridSpan="3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300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ETAPAS</a:t>
                      </a:r>
                      <a:endParaRPr b="1" sz="1300"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Documentación*</a:t>
                      </a:r>
                      <a:endParaRPr b="1"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b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Mes 1 </a:t>
                      </a:r>
                      <a:endParaRPr b="1"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b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Mes 2</a:t>
                      </a:r>
                      <a:endParaRPr b="1"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b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b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875">
                <a:tc gridSpan="3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S1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S2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S1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S2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S4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S5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S6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S7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S8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8A8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9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Análisis</a:t>
                      </a:r>
                      <a:endParaRPr b="1"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6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Aprobación Doc.</a:t>
                      </a:r>
                      <a:endParaRPr b="1"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6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Diseño Técnico</a:t>
                      </a:r>
                      <a:endParaRPr b="1"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6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Aprobación DT.</a:t>
                      </a:r>
                      <a:endParaRPr b="1"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6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Desarrollo y Test unitario</a:t>
                      </a:r>
                      <a:endParaRPr b="1"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9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QA </a:t>
                      </a:r>
                      <a:endParaRPr b="1"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1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Paso a producción</a:t>
                      </a:r>
                      <a:endParaRPr b="1"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E1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4" name="Google Shape;414;p32"/>
          <p:cNvPicPr preferRelativeResize="0"/>
          <p:nvPr/>
        </p:nvPicPr>
        <p:blipFill rotWithShape="1">
          <a:blip r:embed="rId3">
            <a:alphaModFix/>
          </a:blip>
          <a:srcRect b="40100" l="0" r="0" t="40100"/>
          <a:stretch/>
        </p:blipFill>
        <p:spPr>
          <a:xfrm>
            <a:off x="1497233" y="7917167"/>
            <a:ext cx="12554400" cy="1194000"/>
          </a:xfrm>
          <a:prstGeom prst="round2SameRect">
            <a:avLst>
              <a:gd fmla="val 39126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5" name="Google Shape;4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600" y="8217600"/>
            <a:ext cx="570800" cy="5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2"/>
          <p:cNvSpPr/>
          <p:nvPr/>
        </p:nvSpPr>
        <p:spPr>
          <a:xfrm>
            <a:off x="2689500" y="2277333"/>
            <a:ext cx="1402800" cy="240000"/>
          </a:xfrm>
          <a:prstGeom prst="roundRect">
            <a:avLst>
              <a:gd fmla="val 50000" name="adj"/>
            </a:avLst>
          </a:prstGeom>
          <a:solidFill>
            <a:srgbClr val="3D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32"/>
          <p:cNvSpPr/>
          <p:nvPr/>
        </p:nvSpPr>
        <p:spPr>
          <a:xfrm rot="-5400000">
            <a:off x="3653950" y="2738017"/>
            <a:ext cx="356400" cy="344700"/>
          </a:xfrm>
          <a:prstGeom prst="ellipse">
            <a:avLst/>
          </a:prstGeom>
          <a:solidFill>
            <a:srgbClr val="3DD9D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18" name="Google Shape;418;p32"/>
          <p:cNvSpPr/>
          <p:nvPr/>
        </p:nvSpPr>
        <p:spPr>
          <a:xfrm>
            <a:off x="4147133" y="4153733"/>
            <a:ext cx="4479900" cy="240000"/>
          </a:xfrm>
          <a:prstGeom prst="roundRect">
            <a:avLst>
              <a:gd fmla="val 50000" name="adj"/>
            </a:avLst>
          </a:prstGeom>
          <a:solidFill>
            <a:srgbClr val="3D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9" name="Google Shape;419;p32"/>
          <p:cNvSpPr/>
          <p:nvPr/>
        </p:nvSpPr>
        <p:spPr>
          <a:xfrm rot="-5400000">
            <a:off x="3653950" y="3167083"/>
            <a:ext cx="356400" cy="344700"/>
          </a:xfrm>
          <a:prstGeom prst="ellipse">
            <a:avLst/>
          </a:prstGeom>
          <a:solidFill>
            <a:srgbClr val="3DD9D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20" name="Google Shape;420;p32"/>
          <p:cNvSpPr/>
          <p:nvPr/>
        </p:nvSpPr>
        <p:spPr>
          <a:xfrm rot="-5400000">
            <a:off x="3653950" y="3643117"/>
            <a:ext cx="356400" cy="344700"/>
          </a:xfrm>
          <a:prstGeom prst="ellipse">
            <a:avLst/>
          </a:prstGeom>
          <a:solidFill>
            <a:srgbClr val="3DD9D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21" name="Google Shape;421;p32"/>
          <p:cNvSpPr/>
          <p:nvPr/>
        </p:nvSpPr>
        <p:spPr>
          <a:xfrm rot="-5400000">
            <a:off x="8740517" y="4595083"/>
            <a:ext cx="356400" cy="344700"/>
          </a:xfrm>
          <a:prstGeom prst="ellipse">
            <a:avLst/>
          </a:prstGeom>
          <a:solidFill>
            <a:srgbClr val="3DD9D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22" name="Google Shape;422;p32"/>
          <p:cNvSpPr/>
          <p:nvPr/>
        </p:nvSpPr>
        <p:spPr>
          <a:xfrm rot="-5400000">
            <a:off x="9499450" y="5142683"/>
            <a:ext cx="356400" cy="344700"/>
          </a:xfrm>
          <a:prstGeom prst="ellipse">
            <a:avLst/>
          </a:prstGeom>
          <a:solidFill>
            <a:srgbClr val="3DD9D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"/>
          <p:cNvSpPr/>
          <p:nvPr/>
        </p:nvSpPr>
        <p:spPr>
          <a:xfrm>
            <a:off x="470700" y="1537475"/>
            <a:ext cx="11376000" cy="5066100"/>
          </a:xfrm>
          <a:prstGeom prst="roundRect">
            <a:avLst>
              <a:gd fmla="val 1800" name="adj"/>
            </a:avLst>
          </a:prstGeom>
          <a:solidFill>
            <a:schemeClr val="lt1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9" name="Google Shape;429;p33"/>
          <p:cNvPicPr preferRelativeResize="0"/>
          <p:nvPr/>
        </p:nvPicPr>
        <p:blipFill rotWithShape="1">
          <a:blip r:embed="rId3">
            <a:alphaModFix/>
          </a:blip>
          <a:srcRect b="5954" l="51936" r="6468" t="41579"/>
          <a:stretch/>
        </p:blipFill>
        <p:spPr>
          <a:xfrm>
            <a:off x="5534950" y="1749900"/>
            <a:ext cx="5955900" cy="3401700"/>
          </a:xfrm>
          <a:prstGeom prst="roundRect">
            <a:avLst>
              <a:gd fmla="val 2881" name="adj"/>
            </a:avLst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3375" y="2015425"/>
            <a:ext cx="38490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3"/>
          <p:cNvPicPr preferRelativeResize="0"/>
          <p:nvPr/>
        </p:nvPicPr>
        <p:blipFill rotWithShape="1">
          <a:blip r:embed="rId3">
            <a:alphaModFix/>
          </a:blip>
          <a:srcRect b="31684" l="42367" r="23733" t="15849"/>
          <a:stretch/>
        </p:blipFill>
        <p:spPr>
          <a:xfrm>
            <a:off x="596800" y="1749900"/>
            <a:ext cx="4853700" cy="3401700"/>
          </a:xfrm>
          <a:prstGeom prst="roundRect">
            <a:avLst>
              <a:gd fmla="val 2881" name="adj"/>
            </a:avLst>
          </a:prstGeom>
          <a:noFill/>
          <a:ln>
            <a:noFill/>
          </a:ln>
        </p:spPr>
      </p:pic>
      <p:pic>
        <p:nvPicPr>
          <p:cNvPr id="432" name="Google Shape;432;p33"/>
          <p:cNvPicPr preferRelativeResize="0"/>
          <p:nvPr/>
        </p:nvPicPr>
        <p:blipFill rotWithShape="1">
          <a:blip r:embed="rId5">
            <a:alphaModFix/>
          </a:blip>
          <a:srcRect b="5806" l="16581" r="3200" t="5806"/>
          <a:stretch/>
        </p:blipFill>
        <p:spPr>
          <a:xfrm flipH="1" rot="10800000">
            <a:off x="854975" y="3424875"/>
            <a:ext cx="4293600" cy="13281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3" name="Google Shape;433;p33"/>
          <p:cNvPicPr preferRelativeResize="0"/>
          <p:nvPr/>
        </p:nvPicPr>
        <p:blipFill rotWithShape="1">
          <a:blip r:embed="rId5">
            <a:alphaModFix/>
          </a:blip>
          <a:srcRect b="5806" l="16581" r="3200" t="5806"/>
          <a:stretch/>
        </p:blipFill>
        <p:spPr>
          <a:xfrm flipH="1">
            <a:off x="854975" y="1962125"/>
            <a:ext cx="4293600" cy="13281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34" name="Google Shape;434;p33"/>
          <p:cNvGrpSpPr/>
          <p:nvPr/>
        </p:nvGrpSpPr>
        <p:grpSpPr>
          <a:xfrm>
            <a:off x="1094599" y="2079475"/>
            <a:ext cx="475500" cy="384900"/>
            <a:chOff x="-2881726" y="690900"/>
            <a:chExt cx="475500" cy="384900"/>
          </a:xfrm>
        </p:grpSpPr>
        <p:pic>
          <p:nvPicPr>
            <p:cNvPr id="435" name="Google Shape;43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817975" y="690900"/>
              <a:ext cx="384900" cy="38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33"/>
            <p:cNvSpPr txBox="1"/>
            <p:nvPr/>
          </p:nvSpPr>
          <p:spPr>
            <a:xfrm>
              <a:off x="-2881726" y="700130"/>
              <a:ext cx="47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200">
                  <a:solidFill>
                    <a:srgbClr val="00125C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b="1" sz="1200">
                <a:solidFill>
                  <a:srgbClr val="00125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37" name="Google Shape;437;p33"/>
          <p:cNvSpPr txBox="1"/>
          <p:nvPr/>
        </p:nvSpPr>
        <p:spPr>
          <a:xfrm>
            <a:off x="1094599" y="3612705"/>
            <a:ext cx="4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rgbClr val="00125C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sz="1200">
              <a:solidFill>
                <a:srgbClr val="0012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8" name="Google Shape;4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350" y="3603475"/>
            <a:ext cx="384900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3"/>
          <p:cNvSpPr txBox="1"/>
          <p:nvPr/>
        </p:nvSpPr>
        <p:spPr>
          <a:xfrm>
            <a:off x="1904300" y="2557050"/>
            <a:ext cx="260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Ingeniero Funcional 4 horas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Líder Técnico 4 horas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Arquitecto 8 horas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1613600" y="2094575"/>
            <a:ext cx="2958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Fase 1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Planning e inicio de proyecto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1782275" y="4063875"/>
            <a:ext cx="260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Ingeniero Funcional 72 </a:t>
            </a: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horas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Líder Técnico 8 </a:t>
            </a: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horas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Arquitecto 8 </a:t>
            </a: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horas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" name="Google Shape;442;p33"/>
          <p:cNvSpPr txBox="1"/>
          <p:nvPr/>
        </p:nvSpPr>
        <p:spPr>
          <a:xfrm>
            <a:off x="1685800" y="3618575"/>
            <a:ext cx="2886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Levantamiento y diseño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3" name="Google Shape;443;p33"/>
          <p:cNvSpPr txBox="1"/>
          <p:nvPr/>
        </p:nvSpPr>
        <p:spPr>
          <a:xfrm>
            <a:off x="6203025" y="1925575"/>
            <a:ext cx="513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Fase 3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Desarrollo e implementación</a:t>
            </a:r>
            <a:endParaRPr b="1"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33"/>
          <p:cNvSpPr/>
          <p:nvPr/>
        </p:nvSpPr>
        <p:spPr>
          <a:xfrm>
            <a:off x="3743650" y="5382152"/>
            <a:ext cx="1791300" cy="307800"/>
          </a:xfrm>
          <a:prstGeom prst="roundRect">
            <a:avLst>
              <a:gd fmla="val 16521" name="adj"/>
            </a:avLst>
          </a:prstGeom>
          <a:solidFill>
            <a:schemeClr val="accent1"/>
          </a:solidFill>
          <a:ln cap="flat" cmpd="sng" w="9525">
            <a:solidFill>
              <a:srgbClr val="00CC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Gerente de proyecto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3"/>
          <p:cNvSpPr/>
          <p:nvPr/>
        </p:nvSpPr>
        <p:spPr>
          <a:xfrm>
            <a:off x="6090200" y="5382140"/>
            <a:ext cx="1602000" cy="307800"/>
          </a:xfrm>
          <a:prstGeom prst="roundRect">
            <a:avLst>
              <a:gd fmla="val 16521" name="adj"/>
            </a:avLst>
          </a:prstGeom>
          <a:solidFill>
            <a:schemeClr val="accent1"/>
          </a:solidFill>
          <a:ln cap="flat" cmpd="sng" w="9525">
            <a:solidFill>
              <a:srgbClr val="00CC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Líder Técnico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3"/>
          <p:cNvSpPr txBox="1"/>
          <p:nvPr/>
        </p:nvSpPr>
        <p:spPr>
          <a:xfrm>
            <a:off x="0" y="310275"/>
            <a:ext cx="12192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Esfuerzo de proyecto Banco </a:t>
            </a:r>
            <a:r>
              <a:rPr b="1" lang="es-ES" sz="3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Caribe</a:t>
            </a:r>
            <a:endParaRPr>
              <a:solidFill>
                <a:srgbClr val="0944A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33"/>
          <p:cNvSpPr/>
          <p:nvPr/>
        </p:nvSpPr>
        <p:spPr>
          <a:xfrm>
            <a:off x="5669625" y="2699775"/>
            <a:ext cx="5724000" cy="1917300"/>
          </a:xfrm>
          <a:prstGeom prst="roundRect">
            <a:avLst>
              <a:gd fmla="val 3861" name="adj"/>
            </a:avLst>
          </a:prstGeom>
          <a:solidFill>
            <a:schemeClr val="lt1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8" name="Google Shape;448;p33"/>
          <p:cNvSpPr/>
          <p:nvPr/>
        </p:nvSpPr>
        <p:spPr>
          <a:xfrm>
            <a:off x="5819175" y="2839375"/>
            <a:ext cx="2941800" cy="1678200"/>
          </a:xfrm>
          <a:prstGeom prst="roundRect">
            <a:avLst>
              <a:gd fmla="val 3861" name="adj"/>
            </a:avLst>
          </a:prstGeom>
          <a:solidFill>
            <a:srgbClr val="CCE1FF">
              <a:alpha val="81250"/>
            </a:srgbClr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9" name="Google Shape;449;p33"/>
          <p:cNvSpPr txBox="1"/>
          <p:nvPr/>
        </p:nvSpPr>
        <p:spPr>
          <a:xfrm>
            <a:off x="6057650" y="2875538"/>
            <a:ext cx="166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Equipo de desarrollo 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33"/>
          <p:cNvSpPr/>
          <p:nvPr/>
        </p:nvSpPr>
        <p:spPr>
          <a:xfrm>
            <a:off x="6193600" y="3982250"/>
            <a:ext cx="2150100" cy="412200"/>
          </a:xfrm>
          <a:prstGeom prst="roundRect">
            <a:avLst>
              <a:gd fmla="val 21234" name="adj"/>
            </a:avLst>
          </a:prstGeom>
          <a:solidFill>
            <a:schemeClr val="accent1"/>
          </a:solidFill>
          <a:ln cap="flat" cmpd="sng" w="9525">
            <a:solidFill>
              <a:srgbClr val="00CC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916016" y="2939361"/>
            <a:ext cx="207300" cy="2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3"/>
          <p:cNvSpPr/>
          <p:nvPr/>
        </p:nvSpPr>
        <p:spPr>
          <a:xfrm>
            <a:off x="9039525" y="3660125"/>
            <a:ext cx="1304400" cy="375000"/>
          </a:xfrm>
          <a:prstGeom prst="roundRect">
            <a:avLst>
              <a:gd fmla="val 8073" name="adj"/>
            </a:avLst>
          </a:prstGeom>
          <a:solidFill>
            <a:srgbClr val="CCE1FF">
              <a:alpha val="81250"/>
            </a:srgbClr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Roboto Medium"/>
                <a:ea typeface="Roboto Medium"/>
                <a:cs typeface="Roboto Medium"/>
                <a:sym typeface="Roboto Medium"/>
              </a:rPr>
              <a:t>Certificación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3" name="Google Shape;453;p33"/>
          <p:cNvSpPr/>
          <p:nvPr/>
        </p:nvSpPr>
        <p:spPr>
          <a:xfrm>
            <a:off x="9039525" y="4070500"/>
            <a:ext cx="1304400" cy="375000"/>
          </a:xfrm>
          <a:prstGeom prst="roundRect">
            <a:avLst>
              <a:gd fmla="val 8073" name="adj"/>
            </a:avLst>
          </a:prstGeom>
          <a:solidFill>
            <a:srgbClr val="CCE1FF">
              <a:alpha val="81250"/>
            </a:srgbClr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Roboto Medium"/>
                <a:ea typeface="Roboto Medium"/>
                <a:cs typeface="Roboto Medium"/>
                <a:sym typeface="Roboto Medium"/>
              </a:rPr>
              <a:t>Producción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54" name="Google Shape;45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5550" y="4076950"/>
            <a:ext cx="222800" cy="22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33"/>
          <p:cNvGrpSpPr/>
          <p:nvPr/>
        </p:nvGrpSpPr>
        <p:grpSpPr>
          <a:xfrm>
            <a:off x="6211050" y="3208100"/>
            <a:ext cx="2150100" cy="570000"/>
            <a:chOff x="3824825" y="2212750"/>
            <a:chExt cx="2150100" cy="570000"/>
          </a:xfrm>
        </p:grpSpPr>
        <p:sp>
          <p:nvSpPr>
            <p:cNvPr id="456" name="Google Shape;456;p33"/>
            <p:cNvSpPr/>
            <p:nvPr/>
          </p:nvSpPr>
          <p:spPr>
            <a:xfrm>
              <a:off x="3824825" y="2212750"/>
              <a:ext cx="2150100" cy="554100"/>
            </a:xfrm>
            <a:prstGeom prst="roundRect">
              <a:avLst>
                <a:gd fmla="val 16521" name="adj"/>
              </a:avLst>
            </a:prstGeom>
            <a:solidFill>
              <a:schemeClr val="accent1"/>
            </a:solidFill>
            <a:ln cap="flat" cmpd="sng" w="9525">
              <a:solidFill>
                <a:srgbClr val="00CC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57" name="Google Shape;457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86775" y="2303825"/>
              <a:ext cx="222800" cy="22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33"/>
            <p:cNvSpPr txBox="1"/>
            <p:nvPr/>
          </p:nvSpPr>
          <p:spPr>
            <a:xfrm>
              <a:off x="4066625" y="2228650"/>
              <a:ext cx="1908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Desarrollo: 310 horas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Líder técnico: 32 horas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9" name="Google Shape;459;p33"/>
          <p:cNvSpPr txBox="1"/>
          <p:nvPr/>
        </p:nvSpPr>
        <p:spPr>
          <a:xfrm>
            <a:off x="6435400" y="3992700"/>
            <a:ext cx="183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QA- 44 horas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3"/>
          <p:cNvSpPr txBox="1"/>
          <p:nvPr/>
        </p:nvSpPr>
        <p:spPr>
          <a:xfrm>
            <a:off x="5669624" y="2024655"/>
            <a:ext cx="4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rgbClr val="3DD9D9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1" sz="1200">
              <a:solidFill>
                <a:srgbClr val="3D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1" name="Google Shape;461;p33"/>
          <p:cNvPicPr preferRelativeResize="0"/>
          <p:nvPr/>
        </p:nvPicPr>
        <p:blipFill rotWithShape="1">
          <a:blip r:embed="rId8">
            <a:alphaModFix/>
          </a:blip>
          <a:srcRect b="-2749" l="-4101" r="0" t="69337"/>
          <a:stretch/>
        </p:blipFill>
        <p:spPr>
          <a:xfrm>
            <a:off x="4861575" y="5920500"/>
            <a:ext cx="1616766" cy="2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/>
          <p:nvPr/>
        </p:nvSpPr>
        <p:spPr>
          <a:xfrm>
            <a:off x="3814938" y="1769325"/>
            <a:ext cx="4550400" cy="3547800"/>
          </a:xfrm>
          <a:prstGeom prst="round2SameRect">
            <a:avLst>
              <a:gd fmla="val 3989" name="adj1"/>
              <a:gd fmla="val 0" name="adj2"/>
            </a:avLst>
          </a:prstGeom>
          <a:solidFill>
            <a:srgbClr val="F5F7FD"/>
          </a:solidFill>
          <a:ln cap="flat" cmpd="sng" w="9525">
            <a:solidFill>
              <a:srgbClr val="CDD4E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8" name="Google Shape;468;p34"/>
          <p:cNvSpPr txBox="1"/>
          <p:nvPr/>
        </p:nvSpPr>
        <p:spPr>
          <a:xfrm>
            <a:off x="1473375" y="462675"/>
            <a:ext cx="92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400">
                <a:solidFill>
                  <a:srgbClr val="000F4D"/>
                </a:solidFill>
                <a:latin typeface="Poppins"/>
                <a:ea typeface="Poppins"/>
                <a:cs typeface="Poppins"/>
                <a:sym typeface="Poppins"/>
              </a:rPr>
              <a:t>Consideraciones relevantes</a:t>
            </a:r>
            <a:endParaRPr b="1" sz="3500">
              <a:solidFill>
                <a:srgbClr val="000F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34"/>
          <p:cNvSpPr txBox="1"/>
          <p:nvPr/>
        </p:nvSpPr>
        <p:spPr>
          <a:xfrm>
            <a:off x="4297213" y="1833825"/>
            <a:ext cx="40797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Ejecución 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lang="es-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Tiempo de desarrollo de la solución debe ser de 2 a 3 meses 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Levantamiento de información 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lang="es-ES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 levantarán HU y la documentación pertinente para el proceso, para lo cual es necesario sesiones de entendimiento del proceso, en evaluación a todas las casuísticas posibles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Implementación de etapas y documentación en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lang="es-ES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Fase de Diseño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lang="es-ES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Fase de implementación 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438" y="1911820"/>
            <a:ext cx="222175" cy="22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438" y="2999845"/>
            <a:ext cx="222175" cy="22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438" y="4087870"/>
            <a:ext cx="222175" cy="22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744150">
            <a:off x="6343450" y="4416041"/>
            <a:ext cx="2688349" cy="2738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3670253" y="1269089"/>
            <a:ext cx="3856500" cy="321900"/>
          </a:xfrm>
          <a:prstGeom prst="roundRect">
            <a:avLst>
              <a:gd fmla="val 46853" name="adj"/>
            </a:avLst>
          </a:prstGeom>
          <a:gradFill>
            <a:gsLst>
              <a:gs pos="0">
                <a:srgbClr val="000F4D"/>
              </a:gs>
              <a:gs pos="50000">
                <a:srgbClr val="00156D"/>
              </a:gs>
              <a:gs pos="100000">
                <a:srgbClr val="00125C"/>
              </a:gs>
            </a:gsLst>
            <a:lin ang="5998868" scaled="0"/>
          </a:gra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3DD9D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 que buscamos transformar</a:t>
            </a:r>
            <a:endParaRPr sz="1200">
              <a:solidFill>
                <a:srgbClr val="00CCC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1172767" y="550700"/>
            <a:ext cx="9181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900">
                <a:solidFill>
                  <a:srgbClr val="172E7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Contexto de la </a:t>
            </a:r>
            <a:r>
              <a:rPr lang="es-ES" sz="3900">
                <a:solidFill>
                  <a:srgbClr val="172E7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b="1" lang="es-ES" sz="3900">
                <a:solidFill>
                  <a:srgbClr val="3DD9D9"/>
                </a:solidFill>
                <a:latin typeface="Poppins"/>
                <a:ea typeface="Poppins"/>
                <a:cs typeface="Poppins"/>
                <a:sym typeface="Poppins"/>
              </a:rPr>
              <a:t>situación actual</a:t>
            </a:r>
            <a:endParaRPr b="1" sz="3900">
              <a:solidFill>
                <a:srgbClr val="3D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1927" y="2150800"/>
            <a:ext cx="4571151" cy="3261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0"/>
          <p:cNvGrpSpPr/>
          <p:nvPr/>
        </p:nvGrpSpPr>
        <p:grpSpPr>
          <a:xfrm>
            <a:off x="701795" y="2595792"/>
            <a:ext cx="5991450" cy="2816730"/>
            <a:chOff x="4142700" y="1749488"/>
            <a:chExt cx="4493700" cy="2112600"/>
          </a:xfrm>
        </p:grpSpPr>
        <p:sp>
          <p:nvSpPr>
            <p:cNvPr id="156" name="Google Shape;156;p20"/>
            <p:cNvSpPr txBox="1"/>
            <p:nvPr/>
          </p:nvSpPr>
          <p:spPr>
            <a:xfrm>
              <a:off x="4142700" y="1749488"/>
              <a:ext cx="4493700" cy="21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Como parte del proceso de Transformación y Optimización de Procesos que se está llevando a cabo en </a:t>
              </a:r>
              <a:r>
                <a:rPr b="1" lang="es-ES" sz="15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Banco del Caribe</a:t>
              </a:r>
              <a:r>
                <a:rPr lang="es-ES" sz="15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, se tiene como objetivo la implementación y automatización del proceso </a:t>
              </a:r>
              <a:r>
                <a:rPr lang="es-ES" sz="15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Asignación perfil transaccional IB y el Flujo de creación de usuario de Internet Banking,</a:t>
              </a:r>
              <a:r>
                <a:rPr lang="es-ES" sz="15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a través de </a:t>
              </a:r>
              <a:r>
                <a:rPr b="1" lang="es-ES" sz="15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RPA</a:t>
              </a:r>
              <a:r>
                <a:rPr lang="es-ES" sz="15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, que le permita:</a:t>
              </a:r>
              <a:endPara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Verificar la identidad y la información de los clientes dentro del proceso de pre aprobación, aprobación y asignación transaccional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           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Gestión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de las solicitudes dentro de los ANS 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especificados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para cada etapa.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Agilidad en los procesos  de 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aprobación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y 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asignación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basadas en las reglas de negocio mediante, 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gestión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de solicitudes, Notificación y de 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actualización</a:t>
              </a:r>
              <a:r>
                <a:rPr lang="es-ES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de datos.</a:t>
              </a:r>
              <a:endPara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57" name="Google Shape;15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53878" y="3496935"/>
              <a:ext cx="166800" cy="16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53878" y="3249886"/>
              <a:ext cx="166800" cy="167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633" y="4130573"/>
            <a:ext cx="222394" cy="22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>
            <a:off x="228600" y="1251300"/>
            <a:ext cx="11870700" cy="3137400"/>
          </a:xfrm>
          <a:prstGeom prst="roundRect">
            <a:avLst>
              <a:gd fmla="val 3860" name="adj"/>
            </a:avLst>
          </a:prstGeom>
          <a:solidFill>
            <a:srgbClr val="F0F5F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517075" y="1417500"/>
            <a:ext cx="4361700" cy="2805000"/>
          </a:xfrm>
          <a:prstGeom prst="roundRect">
            <a:avLst>
              <a:gd fmla="val 3979" name="adj"/>
            </a:avLst>
          </a:prstGeom>
          <a:solidFill>
            <a:schemeClr val="lt1"/>
          </a:solidFill>
          <a:ln cap="flat" cmpd="sng" w="9525">
            <a:solidFill>
              <a:srgbClr val="B0C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838200" y="387550"/>
            <a:ext cx="10515600" cy="604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900">
                <a:latin typeface="Roboto"/>
                <a:ea typeface="Roboto"/>
                <a:cs typeface="Roboto"/>
                <a:sym typeface="Roboto"/>
              </a:rPr>
              <a:t>Esquema </a:t>
            </a:r>
            <a:r>
              <a:rPr lang="es-ES" sz="2900"/>
              <a:t>actual</a:t>
            </a:r>
            <a:endParaRPr b="1" sz="2900">
              <a:solidFill>
                <a:srgbClr val="1D27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610328" y="2080450"/>
            <a:ext cx="8835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Tomar Solicitudes 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pendientes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BackOffice Pre 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aprobación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3865335" y="2080800"/>
            <a:ext cx="882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re-aprobar en Backoffice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1358474" y="1785429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3598482" y="1785429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1"/>
          <p:cNvSpPr txBox="1"/>
          <p:nvPr/>
        </p:nvSpPr>
        <p:spPr>
          <a:xfrm>
            <a:off x="1708025" y="2080850"/>
            <a:ext cx="883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Ingresar y validar datos del Cliente en VEO CRM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3941725" y="4495850"/>
            <a:ext cx="5399100" cy="2256000"/>
          </a:xfrm>
          <a:prstGeom prst="roundRect">
            <a:avLst>
              <a:gd fmla="val 5171" name="adj"/>
            </a:avLst>
          </a:prstGeom>
          <a:solidFill>
            <a:srgbClr val="FFF2CC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1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Validación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de datos de solicitudes desde la etapa de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 aprobación, ya sea para declinar la solicitud o generar actualización de datos.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1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Notificación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oportuna de los puntos de control y escalamientos a los oficiales del proceso.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1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Unificar el proceso de Perfil Transaccional y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validación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través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de reportes de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gestión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 rot="-5400000">
            <a:off x="2604175" y="5512250"/>
            <a:ext cx="22572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Oportunidades</a:t>
            </a:r>
            <a:endParaRPr b="1" sz="17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33" y="1540217"/>
            <a:ext cx="523127" cy="52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675" y="1540237"/>
            <a:ext cx="523127" cy="52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525" y="3076850"/>
            <a:ext cx="615600" cy="61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1"/>
          <p:cNvCxnSpPr/>
          <p:nvPr/>
        </p:nvCxnSpPr>
        <p:spPr>
          <a:xfrm>
            <a:off x="2077850" y="3257975"/>
            <a:ext cx="584700" cy="324600"/>
          </a:xfrm>
          <a:prstGeom prst="bentConnector3">
            <a:avLst>
              <a:gd fmla="val 310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1"/>
          <p:cNvSpPr txBox="1"/>
          <p:nvPr/>
        </p:nvSpPr>
        <p:spPr>
          <a:xfrm>
            <a:off x="2722347" y="3692450"/>
            <a:ext cx="882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Notificar paso a Sucursal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5412825" y="1443750"/>
            <a:ext cx="2972400" cy="2805000"/>
          </a:xfrm>
          <a:prstGeom prst="roundRect">
            <a:avLst>
              <a:gd fmla="val 3979" name="adj"/>
            </a:avLst>
          </a:prstGeom>
          <a:solidFill>
            <a:schemeClr val="lt1"/>
          </a:solidFill>
          <a:ln cap="flat" cmpd="sng" w="9525">
            <a:solidFill>
              <a:srgbClr val="B0C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5403721" y="2115600"/>
            <a:ext cx="882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Tomar insumo de BackOffice IB 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Aprobación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1" name="Google Shape;181;p21"/>
          <p:cNvCxnSpPr/>
          <p:nvPr/>
        </p:nvCxnSpPr>
        <p:spPr>
          <a:xfrm>
            <a:off x="6176212" y="1811667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1"/>
          <p:cNvCxnSpPr/>
          <p:nvPr/>
        </p:nvCxnSpPr>
        <p:spPr>
          <a:xfrm>
            <a:off x="7225932" y="1794692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158" y="1566467"/>
            <a:ext cx="523127" cy="523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1"/>
          <p:cNvCxnSpPr/>
          <p:nvPr/>
        </p:nvCxnSpPr>
        <p:spPr>
          <a:xfrm>
            <a:off x="6964350" y="3042150"/>
            <a:ext cx="434100" cy="338100"/>
          </a:xfrm>
          <a:prstGeom prst="bentConnector3">
            <a:avLst>
              <a:gd fmla="val 210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1"/>
          <p:cNvSpPr txBox="1"/>
          <p:nvPr/>
        </p:nvSpPr>
        <p:spPr>
          <a:xfrm>
            <a:off x="7413150" y="3566300"/>
            <a:ext cx="972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Notificar 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actualización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datos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6443850" y="2107100"/>
            <a:ext cx="883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Ingresa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 Veo CRM y validar 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Dirección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y datos de contacto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4014" y="1523679"/>
            <a:ext cx="523126" cy="5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8102" y="1566479"/>
            <a:ext cx="523126" cy="52348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7523755" y="2107050"/>
            <a:ext cx="882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Aprobar en Backoffice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5962" y="1532975"/>
            <a:ext cx="523127" cy="52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1350" y="2950700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5656" y="1531942"/>
            <a:ext cx="523127" cy="52348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2729525" y="2076750"/>
            <a:ext cx="883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Realizar llamada para Preguntas de control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" name="Google Shape;194;p21"/>
          <p:cNvCxnSpPr>
            <a:stCxn id="193" idx="2"/>
            <a:endCxn id="176" idx="0"/>
          </p:cNvCxnSpPr>
          <p:nvPr/>
        </p:nvCxnSpPr>
        <p:spPr>
          <a:xfrm flipH="1">
            <a:off x="3163175" y="2767950"/>
            <a:ext cx="8100" cy="3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1"/>
          <p:cNvCxnSpPr>
            <a:stCxn id="187" idx="3"/>
            <a:endCxn id="192" idx="1"/>
          </p:cNvCxnSpPr>
          <p:nvPr/>
        </p:nvCxnSpPr>
        <p:spPr>
          <a:xfrm>
            <a:off x="2397140" y="1785421"/>
            <a:ext cx="5085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1"/>
          <p:cNvSpPr/>
          <p:nvPr/>
        </p:nvSpPr>
        <p:spPr>
          <a:xfrm>
            <a:off x="8928375" y="1417500"/>
            <a:ext cx="2972400" cy="2805000"/>
          </a:xfrm>
          <a:prstGeom prst="roundRect">
            <a:avLst>
              <a:gd fmla="val 3979" name="adj"/>
            </a:avLst>
          </a:prstGeom>
          <a:solidFill>
            <a:schemeClr val="lt1"/>
          </a:solidFill>
          <a:ln cap="flat" cmpd="sng" w="9525">
            <a:solidFill>
              <a:srgbClr val="B0C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8919271" y="2089350"/>
            <a:ext cx="882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Tomar insumo de BackOffice IB asignación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8" name="Google Shape;198;p21"/>
          <p:cNvCxnSpPr/>
          <p:nvPr/>
        </p:nvCxnSpPr>
        <p:spPr>
          <a:xfrm>
            <a:off x="9691762" y="1785417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10741482" y="1768442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8708" y="1540217"/>
            <a:ext cx="523127" cy="523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1"/>
          <p:cNvCxnSpPr/>
          <p:nvPr/>
        </p:nvCxnSpPr>
        <p:spPr>
          <a:xfrm>
            <a:off x="10479900" y="3015900"/>
            <a:ext cx="434100" cy="338100"/>
          </a:xfrm>
          <a:prstGeom prst="bentConnector3">
            <a:avLst>
              <a:gd fmla="val 210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1"/>
          <p:cNvSpPr txBox="1"/>
          <p:nvPr/>
        </p:nvSpPr>
        <p:spPr>
          <a:xfrm>
            <a:off x="10928700" y="3540050"/>
            <a:ext cx="972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Escalamiento de Rango 3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9959400" y="2080850"/>
            <a:ext cx="883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Validar Tipo de rango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3652" y="1540229"/>
            <a:ext cx="523126" cy="52348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11039305" y="2080800"/>
            <a:ext cx="882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Asigna</a:t>
            </a: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 en Backoffice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1512" y="1506725"/>
            <a:ext cx="523127" cy="52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6900" y="2924450"/>
            <a:ext cx="615600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/>
          <p:nvPr/>
        </p:nvSpPr>
        <p:spPr>
          <a:xfrm>
            <a:off x="0" y="1024650"/>
            <a:ext cx="12192000" cy="3430500"/>
          </a:xfrm>
          <a:prstGeom prst="roundRect">
            <a:avLst>
              <a:gd fmla="val 3860" name="adj"/>
            </a:avLst>
          </a:prstGeom>
          <a:solidFill>
            <a:srgbClr val="F0F5F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4817908" y="1285875"/>
            <a:ext cx="6990900" cy="3083100"/>
          </a:xfrm>
          <a:prstGeom prst="roundRect">
            <a:avLst>
              <a:gd fmla="val 3979" name="adj"/>
            </a:avLst>
          </a:prstGeom>
          <a:solidFill>
            <a:schemeClr val="lt1"/>
          </a:solidFill>
          <a:ln cap="flat" cmpd="sng" w="9525">
            <a:solidFill>
              <a:srgbClr val="B0C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7123325" y="4487450"/>
            <a:ext cx="4857600" cy="2257200"/>
          </a:xfrm>
          <a:prstGeom prst="roundRect">
            <a:avLst>
              <a:gd fmla="val 3168" name="adj"/>
            </a:avLst>
          </a:prstGeom>
          <a:solidFill>
            <a:srgbClr val="CBFFF2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 contempla: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Recepción de la solicitud en BackOffice IB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Validación de la identidad del cliente en VEO CRM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Validar en primera instancia la pre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aprobación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del Perfil BackOffice IB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Notificación al cliente para paso a sucursal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Aprobación o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declinación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del Perfil BackOffice IB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Solicitud de actualización de datos a canales digitales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Asignación de Rango para transaccional en BackOffice IB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146325" y="1460750"/>
            <a:ext cx="4284600" cy="2327400"/>
          </a:xfrm>
          <a:prstGeom prst="roundRect">
            <a:avLst>
              <a:gd fmla="val 3979" name="adj"/>
            </a:avLst>
          </a:prstGeom>
          <a:solidFill>
            <a:schemeClr val="lt1"/>
          </a:solidFill>
          <a:ln cap="flat" cmpd="sng" w="9525">
            <a:solidFill>
              <a:srgbClr val="B0C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>
            <p:ph type="title"/>
          </p:nvPr>
        </p:nvSpPr>
        <p:spPr>
          <a:xfrm>
            <a:off x="838200" y="387550"/>
            <a:ext cx="10515600" cy="604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900">
                <a:latin typeface="Roboto"/>
                <a:ea typeface="Roboto"/>
                <a:cs typeface="Roboto"/>
                <a:sym typeface="Roboto"/>
              </a:rPr>
              <a:t>Esquema de Automatización</a:t>
            </a:r>
            <a:endParaRPr b="1" sz="2900">
              <a:solidFill>
                <a:srgbClr val="1D27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236665" y="2382267"/>
            <a:ext cx="824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Ingresar Backoffice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1113975" y="4487450"/>
            <a:ext cx="5399100" cy="2256000"/>
          </a:xfrm>
          <a:prstGeom prst="roundRect">
            <a:avLst>
              <a:gd fmla="val 5171" name="adj"/>
            </a:avLst>
          </a:prstGeom>
          <a:solidFill>
            <a:srgbClr val="FFF2CC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Tiempo estimado del robot: +/- 3-4 Min por solicitud.</a:t>
            </a:r>
            <a:br>
              <a:rPr b="1" lang="es-E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s-E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Tiempo de ejecución robot: 24*7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1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Atención oportuna a más del</a:t>
            </a:r>
            <a:r>
              <a:rPr lang="es-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-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95%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de las solicitudes radicadas sobre los ANS de respuesta en cada etapa.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1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Aseguramiento de la calidad en la extracción y manipulación de la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información,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además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notificación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oportuna de casos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atípicos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1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Disminución de la carga operativa para las áreas impactadas.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609600" rtl="0" algn="l">
              <a:spcBef>
                <a:spcPts val="1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Escalamiento de la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solución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 demanda 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 base en</a:t>
            </a:r>
            <a:r>
              <a:rPr lang="es-E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la infraestructura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 rot="-5400000">
            <a:off x="5749750" y="5395400"/>
            <a:ext cx="22572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Alcance</a:t>
            </a:r>
            <a:endParaRPr b="1"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 rot="-5400000">
            <a:off x="-223575" y="5351450"/>
            <a:ext cx="22572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Beneficios</a:t>
            </a:r>
            <a:endParaRPr b="1" sz="17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 b="5205" l="0" r="0" t="5196"/>
          <a:stretch/>
        </p:blipFill>
        <p:spPr>
          <a:xfrm>
            <a:off x="386364" y="1963918"/>
            <a:ext cx="525115" cy="41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901" y="1543763"/>
            <a:ext cx="347876" cy="34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635" y="1999150"/>
            <a:ext cx="340165" cy="34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901" y="2537916"/>
            <a:ext cx="347876" cy="34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1362476" y="2992649"/>
            <a:ext cx="824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Consultar Perfiles Backoffice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2431103" y="2537912"/>
            <a:ext cx="824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Consolidar Solicitudes DB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999" y="1990503"/>
            <a:ext cx="410717" cy="36518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3594244" y="2511317"/>
            <a:ext cx="824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Clasificar Solicitudes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1449" y="1973001"/>
            <a:ext cx="450076" cy="40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482" y="2000741"/>
            <a:ext cx="410718" cy="36518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4888586" y="2521575"/>
            <a:ext cx="824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Consultar Base de solicitudes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9118" y="1996721"/>
            <a:ext cx="525132" cy="40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 txBox="1"/>
          <p:nvPr/>
        </p:nvSpPr>
        <p:spPr>
          <a:xfrm>
            <a:off x="5826898" y="2511317"/>
            <a:ext cx="824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Validar tipo de solicitud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6763375" y="1594395"/>
            <a:ext cx="976800" cy="123300"/>
          </a:xfrm>
          <a:prstGeom prst="roundRect">
            <a:avLst>
              <a:gd fmla="val 40909" name="adj"/>
            </a:avLst>
          </a:prstGeom>
          <a:solidFill>
            <a:srgbClr val="3D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Pre-aprobación</a:t>
            </a:r>
            <a:endParaRPr b="1" sz="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235" name="Google Shape;235;p22"/>
          <p:cNvCxnSpPr>
            <a:stCxn id="232" idx="3"/>
            <a:endCxn id="234" idx="1"/>
          </p:cNvCxnSpPr>
          <p:nvPr/>
        </p:nvCxnSpPr>
        <p:spPr>
          <a:xfrm flipH="1" rot="10800000">
            <a:off x="6454249" y="1656074"/>
            <a:ext cx="309000" cy="543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/>
          <p:nvPr/>
        </p:nvSpPr>
        <p:spPr>
          <a:xfrm>
            <a:off x="6763352" y="2517302"/>
            <a:ext cx="976800" cy="123300"/>
          </a:xfrm>
          <a:prstGeom prst="roundRect">
            <a:avLst>
              <a:gd fmla="val 40909" name="adj"/>
            </a:avLst>
          </a:prstGeom>
          <a:solidFill>
            <a:srgbClr val="3D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Aprobación</a:t>
            </a:r>
            <a:endParaRPr b="1" sz="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6763352" y="3551585"/>
            <a:ext cx="976800" cy="123300"/>
          </a:xfrm>
          <a:prstGeom prst="roundRect">
            <a:avLst>
              <a:gd fmla="val 40909" name="adj"/>
            </a:avLst>
          </a:prstGeom>
          <a:solidFill>
            <a:srgbClr val="3D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Asignación</a:t>
            </a:r>
            <a:endParaRPr b="1" sz="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238" name="Google Shape;238;p22"/>
          <p:cNvCxnSpPr>
            <a:stCxn id="232" idx="3"/>
            <a:endCxn id="237" idx="1"/>
          </p:cNvCxnSpPr>
          <p:nvPr/>
        </p:nvCxnSpPr>
        <p:spPr>
          <a:xfrm>
            <a:off x="6454249" y="2199674"/>
            <a:ext cx="309000" cy="1413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7080" y="1482193"/>
            <a:ext cx="347876" cy="34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 txBox="1"/>
          <p:nvPr/>
        </p:nvSpPr>
        <p:spPr>
          <a:xfrm>
            <a:off x="7823664" y="1830072"/>
            <a:ext cx="824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Consultar VeoCRM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63673" y="1473539"/>
            <a:ext cx="391237" cy="34786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8601891" y="1830072"/>
            <a:ext cx="824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Comprobar datos solicitud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13531" y="2031376"/>
            <a:ext cx="317208" cy="2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0939" y="2031376"/>
            <a:ext cx="317207" cy="2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5254" y="2031365"/>
            <a:ext cx="317208" cy="2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9056" y="2057939"/>
            <a:ext cx="317207" cy="2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57625" y="1473416"/>
            <a:ext cx="391237" cy="34811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9489449" y="1891650"/>
            <a:ext cx="9297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Validar declinación o actualizar datos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43001" y="1549513"/>
            <a:ext cx="238625" cy="21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36953" y="1547853"/>
            <a:ext cx="238625" cy="21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7289" y="2314831"/>
            <a:ext cx="410718" cy="36518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 txBox="1"/>
          <p:nvPr/>
        </p:nvSpPr>
        <p:spPr>
          <a:xfrm>
            <a:off x="7740675" y="2731450"/>
            <a:ext cx="976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Validar Pendientes actualización de datos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73204" y="2347854"/>
            <a:ext cx="391237" cy="34811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/>
        </p:nvSpPr>
        <p:spPr>
          <a:xfrm>
            <a:off x="8717543" y="2740128"/>
            <a:ext cx="824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Aprobar o declinar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46302" y="2390811"/>
            <a:ext cx="238625" cy="21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0939" y="3439389"/>
            <a:ext cx="391237" cy="34786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/>
          <p:nvPr/>
        </p:nvSpPr>
        <p:spPr>
          <a:xfrm>
            <a:off x="7933890" y="3777595"/>
            <a:ext cx="9297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Validar tipo de asignación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33234" y="3439256"/>
            <a:ext cx="391237" cy="34811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 txBox="1"/>
          <p:nvPr/>
        </p:nvSpPr>
        <p:spPr>
          <a:xfrm>
            <a:off x="8664918" y="3777595"/>
            <a:ext cx="9297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Asignar o declinar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13402" y="3482462"/>
            <a:ext cx="238625" cy="21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 title="003-attachment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78421" y="2314787"/>
            <a:ext cx="447873" cy="414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22"/>
          <p:cNvCxnSpPr>
            <a:stCxn id="247" idx="3"/>
            <a:endCxn id="261" idx="0"/>
          </p:cNvCxnSpPr>
          <p:nvPr/>
        </p:nvCxnSpPr>
        <p:spPr>
          <a:xfrm>
            <a:off x="10048862" y="1647472"/>
            <a:ext cx="653400" cy="66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2"/>
          <p:cNvCxnSpPr>
            <a:stCxn id="253" idx="3"/>
            <a:endCxn id="261" idx="1"/>
          </p:cNvCxnSpPr>
          <p:nvPr/>
        </p:nvCxnSpPr>
        <p:spPr>
          <a:xfrm>
            <a:off x="9264441" y="2521909"/>
            <a:ext cx="12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2"/>
          <p:cNvSpPr txBox="1"/>
          <p:nvPr/>
        </p:nvSpPr>
        <p:spPr>
          <a:xfrm>
            <a:off x="10237515" y="2764837"/>
            <a:ext cx="9297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Notificar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5" name="Google Shape;265;p22"/>
          <p:cNvCxnSpPr>
            <a:stCxn id="258" idx="3"/>
            <a:endCxn id="264" idx="2"/>
          </p:cNvCxnSpPr>
          <p:nvPr/>
        </p:nvCxnSpPr>
        <p:spPr>
          <a:xfrm flipH="1" rot="10800000">
            <a:off x="9324471" y="3048112"/>
            <a:ext cx="1377900" cy="565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" name="Google Shape;2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1132" y="2396353"/>
            <a:ext cx="410718" cy="36518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10984298" y="2793150"/>
            <a:ext cx="824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es-ES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Actualizar Base de solicitudes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39402" y="2472323"/>
            <a:ext cx="238625" cy="21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5806" y="2598164"/>
            <a:ext cx="317207" cy="2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6213" y="1549513"/>
            <a:ext cx="238625" cy="21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74413" y="2415288"/>
            <a:ext cx="238625" cy="21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21238" y="3502900"/>
            <a:ext cx="238625" cy="2132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 txBox="1"/>
          <p:nvPr/>
        </p:nvSpPr>
        <p:spPr>
          <a:xfrm>
            <a:off x="1045250" y="1070325"/>
            <a:ext cx="29916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Consulta de solicitudes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6733275" y="884788"/>
            <a:ext cx="29916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Aplicación de solicitudes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/>
          <p:nvPr/>
        </p:nvSpPr>
        <p:spPr>
          <a:xfrm>
            <a:off x="322200" y="941175"/>
            <a:ext cx="11376000" cy="4795800"/>
          </a:xfrm>
          <a:prstGeom prst="roundRect">
            <a:avLst>
              <a:gd fmla="val 1800" name="adj"/>
            </a:avLst>
          </a:prstGeom>
          <a:solidFill>
            <a:schemeClr val="lt1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 rotWithShape="1">
          <a:blip r:embed="rId3">
            <a:alphaModFix/>
          </a:blip>
          <a:srcRect b="31684" l="42367" r="23733" t="15849"/>
          <a:stretch/>
        </p:blipFill>
        <p:spPr>
          <a:xfrm>
            <a:off x="596800" y="1749900"/>
            <a:ext cx="4853700" cy="3401700"/>
          </a:xfrm>
          <a:prstGeom prst="roundRect">
            <a:avLst>
              <a:gd fmla="val 2881" name="adj"/>
            </a:avLst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 rotWithShape="1">
          <a:blip r:embed="rId4">
            <a:alphaModFix/>
          </a:blip>
          <a:srcRect b="5806" l="16581" r="3200" t="5806"/>
          <a:stretch/>
        </p:blipFill>
        <p:spPr>
          <a:xfrm flipH="1" rot="10800000">
            <a:off x="854975" y="3424875"/>
            <a:ext cx="4293600" cy="13281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p23"/>
          <p:cNvPicPr preferRelativeResize="0"/>
          <p:nvPr/>
        </p:nvPicPr>
        <p:blipFill rotWithShape="1">
          <a:blip r:embed="rId4">
            <a:alphaModFix/>
          </a:blip>
          <a:srcRect b="5806" l="16581" r="3200" t="5806"/>
          <a:stretch/>
        </p:blipFill>
        <p:spPr>
          <a:xfrm flipH="1">
            <a:off x="854975" y="1962125"/>
            <a:ext cx="4293600" cy="13281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84" name="Google Shape;284;p23"/>
          <p:cNvGrpSpPr/>
          <p:nvPr/>
        </p:nvGrpSpPr>
        <p:grpSpPr>
          <a:xfrm>
            <a:off x="1094599" y="2079475"/>
            <a:ext cx="475500" cy="384900"/>
            <a:chOff x="-2881726" y="690900"/>
            <a:chExt cx="475500" cy="384900"/>
          </a:xfrm>
        </p:grpSpPr>
        <p:pic>
          <p:nvPicPr>
            <p:cNvPr id="285" name="Google Shape;28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817975" y="690900"/>
              <a:ext cx="384900" cy="38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23"/>
            <p:cNvSpPr txBox="1"/>
            <p:nvPr/>
          </p:nvSpPr>
          <p:spPr>
            <a:xfrm>
              <a:off x="-2881726" y="700130"/>
              <a:ext cx="47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200">
                  <a:solidFill>
                    <a:srgbClr val="00125C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es-ES" sz="1200">
                  <a:solidFill>
                    <a:srgbClr val="00125C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1" sz="1200">
                <a:solidFill>
                  <a:srgbClr val="00125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87" name="Google Shape;287;p23"/>
          <p:cNvSpPr txBox="1"/>
          <p:nvPr/>
        </p:nvSpPr>
        <p:spPr>
          <a:xfrm>
            <a:off x="1094599" y="3612705"/>
            <a:ext cx="4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rgbClr val="00125C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sz="1200">
              <a:solidFill>
                <a:srgbClr val="0012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350" y="3603475"/>
            <a:ext cx="384900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 txBox="1"/>
          <p:nvPr/>
        </p:nvSpPr>
        <p:spPr>
          <a:xfrm>
            <a:off x="1543250" y="2194925"/>
            <a:ext cx="350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Centralización a través de Control Room en Nube.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Uso de Bot Insight.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Manejo eficiente de Secretos desde el Control Room.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49650" y="1839225"/>
            <a:ext cx="2958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Beneficios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1543250" y="3783175"/>
            <a:ext cx="3508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Generación de aplicaciones en azure para conectividad con Suites de servicios de Office 365.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1685800" y="3353775"/>
            <a:ext cx="2886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Oportunidades de mejora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1733900" y="1363977"/>
            <a:ext cx="1791300" cy="307800"/>
          </a:xfrm>
          <a:prstGeom prst="roundRect">
            <a:avLst>
              <a:gd fmla="val 16521" name="adj"/>
            </a:avLst>
          </a:prstGeom>
          <a:solidFill>
            <a:schemeClr val="accent1"/>
          </a:solidFill>
          <a:ln cap="flat" cmpd="sng" w="9525">
            <a:solidFill>
              <a:srgbClr val="00CC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Automation Anywhere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7310350" y="1360490"/>
            <a:ext cx="1602000" cy="307800"/>
          </a:xfrm>
          <a:prstGeom prst="roundRect">
            <a:avLst>
              <a:gd fmla="val 16521" name="adj"/>
            </a:avLst>
          </a:prstGeom>
          <a:solidFill>
            <a:schemeClr val="accent1"/>
          </a:solidFill>
          <a:ln cap="flat" cmpd="sng" w="9525">
            <a:solidFill>
              <a:srgbClr val="00CC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 Automate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0" y="310275"/>
            <a:ext cx="12192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Análisis de selección de la herramienta RPA.</a:t>
            </a:r>
            <a:endParaRPr>
              <a:solidFill>
                <a:srgbClr val="0944A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6" name="Google Shape;296;p23"/>
          <p:cNvPicPr preferRelativeResize="0"/>
          <p:nvPr/>
        </p:nvPicPr>
        <p:blipFill rotWithShape="1">
          <a:blip r:embed="rId3">
            <a:alphaModFix/>
          </a:blip>
          <a:srcRect b="31684" l="42367" r="23733" t="15849"/>
          <a:stretch/>
        </p:blipFill>
        <p:spPr>
          <a:xfrm>
            <a:off x="5684500" y="1749900"/>
            <a:ext cx="4853700" cy="3401700"/>
          </a:xfrm>
          <a:prstGeom prst="roundRect">
            <a:avLst>
              <a:gd fmla="val 2881" name="adj"/>
            </a:avLst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4">
            <a:alphaModFix/>
          </a:blip>
          <a:srcRect b="5806" l="16581" r="3200" t="5806"/>
          <a:stretch/>
        </p:blipFill>
        <p:spPr>
          <a:xfrm flipH="1" rot="10800000">
            <a:off x="5942675" y="3424875"/>
            <a:ext cx="4293600" cy="13281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23"/>
          <p:cNvPicPr preferRelativeResize="0"/>
          <p:nvPr/>
        </p:nvPicPr>
        <p:blipFill rotWithShape="1">
          <a:blip r:embed="rId4">
            <a:alphaModFix/>
          </a:blip>
          <a:srcRect b="5806" l="16581" r="3200" t="5806"/>
          <a:stretch/>
        </p:blipFill>
        <p:spPr>
          <a:xfrm flipH="1">
            <a:off x="5942675" y="1962125"/>
            <a:ext cx="4293600" cy="13281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9" name="Google Shape;299;p23"/>
          <p:cNvGrpSpPr/>
          <p:nvPr/>
        </p:nvGrpSpPr>
        <p:grpSpPr>
          <a:xfrm>
            <a:off x="6182299" y="2079475"/>
            <a:ext cx="475500" cy="384900"/>
            <a:chOff x="-2881726" y="690900"/>
            <a:chExt cx="475500" cy="384900"/>
          </a:xfrm>
        </p:grpSpPr>
        <p:pic>
          <p:nvPicPr>
            <p:cNvPr id="300" name="Google Shape;30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817975" y="690900"/>
              <a:ext cx="384900" cy="38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23"/>
            <p:cNvSpPr txBox="1"/>
            <p:nvPr/>
          </p:nvSpPr>
          <p:spPr>
            <a:xfrm>
              <a:off x="-2881726" y="700130"/>
              <a:ext cx="47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200">
                  <a:solidFill>
                    <a:srgbClr val="00125C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b="1" sz="1200">
                <a:solidFill>
                  <a:srgbClr val="00125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02" name="Google Shape;302;p23"/>
          <p:cNvSpPr txBox="1"/>
          <p:nvPr/>
        </p:nvSpPr>
        <p:spPr>
          <a:xfrm>
            <a:off x="6182299" y="3612705"/>
            <a:ext cx="4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rgbClr val="00125C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sz="1200">
              <a:solidFill>
                <a:srgbClr val="0012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3" name="Google Shape;3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6050" y="3603475"/>
            <a:ext cx="384900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3"/>
          <p:cNvSpPr txBox="1"/>
          <p:nvPr/>
        </p:nvSpPr>
        <p:spPr>
          <a:xfrm>
            <a:off x="6630950" y="2186525"/>
            <a:ext cx="347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Conectores directos con interacción a múltiples servicios de Microsoft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Interacción</a:t>
            </a: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 con Apps de Microsoft y la Suite de Office 365.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Uso de Picture and Picture permite despliegue en la misma </a:t>
            </a: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máquina</a:t>
            </a: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del usuario.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6701300" y="1907700"/>
            <a:ext cx="2958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Beneficios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6701300" y="3783175"/>
            <a:ext cx="3403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Es necesario desplegar servicios de Key vault en azure para el manejo de secretos.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edium"/>
              <a:buChar char="●"/>
            </a:pP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Consumo de licencia por uso, Costo por </a:t>
            </a: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ejecución</a:t>
            </a: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 y servicios </a:t>
            </a:r>
            <a:r>
              <a:rPr lang="es-ES" sz="11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utilizados durante el proceso del bot.</a:t>
            </a:r>
            <a:endParaRPr sz="11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6849050" y="3409450"/>
            <a:ext cx="2886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Oportunidades de mejora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596800" y="5352825"/>
            <a:ext cx="6713700" cy="28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Roboto Medium"/>
                <a:ea typeface="Roboto Medium"/>
                <a:cs typeface="Roboto Medium"/>
                <a:sym typeface="Roboto Medium"/>
              </a:rPr>
              <a:t>Tener en cuenta la infraestructura actual del banco y el licenciamiento necesario para implementar la solución.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4"/>
          <p:cNvPicPr preferRelativeResize="0"/>
          <p:nvPr/>
        </p:nvPicPr>
        <p:blipFill rotWithShape="1">
          <a:blip r:embed="rId3">
            <a:alphaModFix/>
          </a:blip>
          <a:srcRect b="59217" l="0" r="80273" t="15719"/>
          <a:stretch/>
        </p:blipFill>
        <p:spPr>
          <a:xfrm>
            <a:off x="2386650" y="1191650"/>
            <a:ext cx="9525900" cy="2475000"/>
          </a:xfrm>
          <a:prstGeom prst="roundRect">
            <a:avLst>
              <a:gd fmla="val 5179" name="adj"/>
            </a:avLst>
          </a:prstGeom>
          <a:noFill/>
          <a:ln cap="flat" cmpd="sng" w="9525">
            <a:solidFill>
              <a:srgbClr val="F5F7F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24"/>
          <p:cNvSpPr txBox="1"/>
          <p:nvPr/>
        </p:nvSpPr>
        <p:spPr>
          <a:xfrm>
            <a:off x="985367" y="417167"/>
            <a:ext cx="10734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Alcance del proyecto de</a:t>
            </a:r>
            <a:r>
              <a:rPr b="1" lang="es-ES" sz="3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automatización</a:t>
            </a:r>
            <a:endParaRPr b="1" sz="35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3395033" y="1191600"/>
            <a:ext cx="83244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Automatizar </a:t>
            </a:r>
            <a:r>
              <a:rPr lang="es-ES" sz="1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mediante RPA y Automation Anywhere</a:t>
            </a:r>
            <a:r>
              <a:rPr lang="es-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la asignación perfil transaccional IB y el Flujo de creación de usuario de Internet Banking desde la implementación de un sistema automatizado por etapas hasta la actualización de las solicitudes de creación en backoffice y la base de información, así como sus respectivas notificaciones basadas en reglas y reportes de gestión a los interesados. </a:t>
            </a:r>
            <a:r>
              <a:rPr b="1" lang="es-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Teniendo en cuenta la operatividad de las preguntas de validación mediante comunicación con el cliente esta actividad dentro del circuito de pre-aprobación no se tendrá en cuenta mediante la automatización y debe ser realizada por el oficial de canales digitales</a:t>
            </a:r>
            <a:r>
              <a:rPr lang="es-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se propone la implementación de indicadores de proceso y negocio mediante el bot Insight de </a:t>
            </a:r>
            <a:r>
              <a:rPr b="1" lang="es-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automation anywhere</a:t>
            </a:r>
            <a:r>
              <a:rPr lang="es-E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visualizar información relevante según la necesidad del caso de negocio, la solución automatizada se prevé escalable para que su función se pueda escalar a 5X o más dependiendo la cantidad de solicitudes y la infraestructura disponible dentro de Banco Caribe.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51466">
            <a:off x="-1435347" y="3889508"/>
            <a:ext cx="3025397" cy="30253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24"/>
          <p:cNvGrpSpPr/>
          <p:nvPr/>
        </p:nvGrpSpPr>
        <p:grpSpPr>
          <a:xfrm>
            <a:off x="738860" y="1191648"/>
            <a:ext cx="2223308" cy="2233109"/>
            <a:chOff x="465920" y="1491400"/>
            <a:chExt cx="3459325" cy="3474575"/>
          </a:xfrm>
        </p:grpSpPr>
        <p:pic>
          <p:nvPicPr>
            <p:cNvPr id="319" name="Google Shape;31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600010">
              <a:off x="916176" y="1970109"/>
              <a:ext cx="2558813" cy="2517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24"/>
            <p:cNvSpPr/>
            <p:nvPr/>
          </p:nvSpPr>
          <p:spPr>
            <a:xfrm>
              <a:off x="1267221" y="2300325"/>
              <a:ext cx="1856700" cy="185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pic>
          <p:nvPicPr>
            <p:cNvPr id="321" name="Google Shape;32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89571" y="2711025"/>
              <a:ext cx="958800" cy="95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24"/>
            <p:cNvSpPr/>
            <p:nvPr/>
          </p:nvSpPr>
          <p:spPr>
            <a:xfrm>
              <a:off x="1124299" y="2157375"/>
              <a:ext cx="2142600" cy="2142900"/>
            </a:xfrm>
            <a:prstGeom prst="ellipse">
              <a:avLst/>
            </a:prstGeom>
            <a:noFill/>
            <a:ln cap="flat" cmpd="sng" w="9525">
              <a:solidFill>
                <a:srgbClr val="3D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cxnSp>
        <p:nvCxnSpPr>
          <p:cNvPr id="323" name="Google Shape;323;p24"/>
          <p:cNvCxnSpPr>
            <a:stCxn id="322" idx="6"/>
          </p:cNvCxnSpPr>
          <p:nvPr/>
        </p:nvCxnSpPr>
        <p:spPr>
          <a:xfrm flipH="1" rot="10800000">
            <a:off x="2539049" y="2305891"/>
            <a:ext cx="508500" cy="2400"/>
          </a:xfrm>
          <a:prstGeom prst="straightConnector1">
            <a:avLst/>
          </a:prstGeom>
          <a:noFill/>
          <a:ln cap="flat" cmpd="sng" w="9525">
            <a:solidFill>
              <a:srgbClr val="3D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4" name="Google Shape;32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665" y="3894366"/>
            <a:ext cx="2735882" cy="30156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5" name="Google Shape;325;p24"/>
          <p:cNvGraphicFramePr/>
          <p:nvPr/>
        </p:nvGraphicFramePr>
        <p:xfrm>
          <a:off x="3727750" y="5925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{37C30614-13BF-4E3E-BE81-36CCFB3F5FB5}</a:tableStyleId>
              </a:tblPr>
              <a:tblGrid>
                <a:gridCol w="1634825"/>
                <a:gridCol w="1634825"/>
              </a:tblGrid>
              <a:tr h="1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FFFFFF"/>
                          </a:solidFill>
                        </a:rPr>
                        <a:t>Tipo de Asistente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FFFFFF"/>
                          </a:solidFill>
                        </a:rPr>
                        <a:t>Compartir Licencia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21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00CCC2"/>
                          </a:solidFill>
                        </a:rPr>
                        <a:t>Desatendido</a:t>
                      </a:r>
                      <a:endParaRPr b="1" sz="12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solidFill>
                            <a:srgbClr val="00CCC2"/>
                          </a:solidFill>
                        </a:rPr>
                        <a:t>No</a:t>
                      </a:r>
                      <a:endParaRPr b="1" sz="12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6" name="Google Shape;326;p24"/>
          <p:cNvSpPr txBox="1"/>
          <p:nvPr/>
        </p:nvSpPr>
        <p:spPr>
          <a:xfrm>
            <a:off x="7805675" y="6017025"/>
            <a:ext cx="334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00">
                <a:solidFill>
                  <a:srgbClr val="172E73"/>
                </a:solidFill>
                <a:latin typeface="Roboto"/>
                <a:ea typeface="Roboto"/>
                <a:cs typeface="Roboto"/>
                <a:sym typeface="Roboto"/>
              </a:rPr>
              <a:t>2.El tiempo estimado puede variar según la interacción con los aplicativos y el alcance del proceso.</a:t>
            </a:r>
            <a:endParaRPr sz="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7" name="Google Shape;327;p24"/>
          <p:cNvGraphicFramePr/>
          <p:nvPr/>
        </p:nvGraphicFramePr>
        <p:xfrm>
          <a:off x="3727729" y="38057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{37C30614-13BF-4E3E-BE81-36CCFB3F5FB5}</a:tableStyleId>
              </a:tblPr>
              <a:tblGrid>
                <a:gridCol w="2159875"/>
                <a:gridCol w="1109800"/>
              </a:tblGrid>
              <a:tr h="1333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</a:rPr>
                        <a:t>Eficiencia Operativa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</a:tr>
              <a:tr h="23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Tiempo promedio Actual en todas las etapas</a:t>
                      </a:r>
                      <a:endParaRPr b="1" sz="11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9 minutos</a:t>
                      </a:r>
                      <a:endParaRPr b="1" sz="11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Tiempo Esperado (Teórico) </a:t>
                      </a:r>
                      <a:r>
                        <a:rPr b="1" lang="es-ES" sz="700">
                          <a:solidFill>
                            <a:srgbClr val="172E7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(2)</a:t>
                      </a: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 </a:t>
                      </a:r>
                      <a:endParaRPr b="1" sz="11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3-4 </a:t>
                      </a: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minutos</a:t>
                      </a:r>
                      <a:endParaRPr b="1" sz="11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No. de Personas</a:t>
                      </a:r>
                      <a:endParaRPr b="1" sz="11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3</a:t>
                      </a:r>
                      <a:endParaRPr b="1" sz="11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8" name="Google Shape;328;p24"/>
          <p:cNvSpPr txBox="1"/>
          <p:nvPr/>
        </p:nvSpPr>
        <p:spPr>
          <a:xfrm>
            <a:off x="7851608" y="5734625"/>
            <a:ext cx="399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00">
                <a:solidFill>
                  <a:srgbClr val="172E73"/>
                </a:solidFill>
                <a:latin typeface="Roboto"/>
                <a:ea typeface="Roboto"/>
                <a:cs typeface="Roboto"/>
                <a:sym typeface="Roboto"/>
              </a:rPr>
              <a:t>1.La cantidad de pasos se toma a nivel de automatización</a:t>
            </a:r>
            <a:endParaRPr b="1" sz="700">
              <a:solidFill>
                <a:srgbClr val="172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9" name="Google Shape;329;p24"/>
          <p:cNvGraphicFramePr/>
          <p:nvPr/>
        </p:nvGraphicFramePr>
        <p:xfrm>
          <a:off x="7857717" y="397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{37C30614-13BF-4E3E-BE81-36CCFB3F5FB5}</a:tableStyleId>
              </a:tblPr>
              <a:tblGrid>
                <a:gridCol w="1618500"/>
                <a:gridCol w="1618500"/>
              </a:tblGrid>
              <a:tr h="302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</a:rPr>
                        <a:t>Características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</a:tr>
              <a:tr h="30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Cantidad de Pasos </a:t>
                      </a:r>
                      <a:r>
                        <a:rPr b="1" lang="es-ES" sz="700">
                          <a:solidFill>
                            <a:srgbClr val="172E7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(1)</a:t>
                      </a:r>
                      <a:endParaRPr b="1" sz="8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118</a:t>
                      </a:r>
                      <a:endParaRPr b="1" sz="11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No. de Aplicativos</a:t>
                      </a:r>
                      <a:endParaRPr b="1" sz="11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3</a:t>
                      </a:r>
                      <a:endParaRPr b="1" sz="11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Reglas de Negocio</a:t>
                      </a:r>
                      <a:endParaRPr b="1" sz="11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00CCC2"/>
                          </a:solidFill>
                        </a:rPr>
                        <a:t>9</a:t>
                      </a:r>
                      <a:endParaRPr b="1" sz="1100">
                        <a:solidFill>
                          <a:srgbClr val="00CCC2"/>
                        </a:solidFill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p25"/>
          <p:cNvGraphicFramePr/>
          <p:nvPr/>
        </p:nvGraphicFramePr>
        <p:xfrm>
          <a:off x="321783" y="15631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{8241F6B5-4F88-4C3F-875E-5F4261F517E3}</a:tableStyleId>
              </a:tblPr>
              <a:tblGrid>
                <a:gridCol w="1465400"/>
                <a:gridCol w="4768625"/>
                <a:gridCol w="840800"/>
                <a:gridCol w="4444300"/>
              </a:tblGrid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Requisito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Cantidad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Observación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444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Máquinas (Físicas o Virtuales) Acceso a VPN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Sistema Operativo:</a:t>
                      </a: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Windows 10 Profesional o Empresarial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Procesador:</a:t>
                      </a: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Intel Core i5 2.6 GHz con 4 núcleos múltiples o superior (x64).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Memoria RAM:</a:t>
                      </a: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4Gb o 8 GB.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 Duro:</a:t>
                      </a: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40 a 50 GB o dependiendo del almacenamiento de información es recomendable 500 GB o 1000 GB.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Una máquina por desarrollador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Si el desarrollo se realizará en simultáneo se requiere que por cada desarrollador exista una máquina. (tener en cuenta la observación para licenciamiento).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*Se requiere una máquina para despliegue productivo ya sea fisica o virtual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El bot ejecutado puede ser compartido por varios procesos. La cantidad estará sujeta a los tiempos de ejecución y volumetría.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Si se requiere trabajo simultáneo entre desarrollo y QA es necesario tener una máquina adicional.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Las máquinas se deben mantener durante todo el proyecto para los ambientes de desarrollo. (Esto por si se requiere realizar ajustes).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Las máquinas se pueden compartir para los ambientes de laboratorio y producción.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Los ambientes de pruebas debe ser igual al de producción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* Si no hay ambiente de pruebas y el desarrollo se debe hacer en el ambiente de producción, este debe ser flexible para permitir eliminar los registros procesados como prueba para no interferir en los datos reales del proceso.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5" name="Google Shape;335;p25"/>
          <p:cNvSpPr txBox="1"/>
          <p:nvPr/>
        </p:nvSpPr>
        <p:spPr>
          <a:xfrm>
            <a:off x="985367" y="417167"/>
            <a:ext cx="107340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Requisitos Mínimos de Infraestructura</a:t>
            </a:r>
            <a:r>
              <a:rPr b="1" lang="es-ES" sz="3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Hardware                    </a:t>
            </a:r>
            <a:endParaRPr b="1" sz="35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350350" y="6468125"/>
            <a:ext cx="6457800" cy="28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Roboto Medium"/>
                <a:ea typeface="Roboto Medium"/>
                <a:cs typeface="Roboto Medium"/>
                <a:sym typeface="Roboto Medium"/>
              </a:rPr>
              <a:t>*Requerimientos pueden variar o refinarse durante la definición de Diseño Técnico y volumetría de proceso.  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 txBox="1"/>
          <p:nvPr/>
        </p:nvSpPr>
        <p:spPr>
          <a:xfrm>
            <a:off x="985367" y="417167"/>
            <a:ext cx="107340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Requisitos Mínimos de Infraestructura</a:t>
            </a:r>
            <a:r>
              <a:rPr b="1" lang="es-ES" sz="3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Licenciamiento Automation Anywhere para automatización                   </a:t>
            </a:r>
            <a:endParaRPr b="1" sz="35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2" name="Google Shape;342;p26"/>
          <p:cNvGraphicFramePr/>
          <p:nvPr/>
        </p:nvGraphicFramePr>
        <p:xfrm>
          <a:off x="159233" y="24189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{8241F6B5-4F88-4C3F-875E-5F4261F517E3}</a:tableStyleId>
              </a:tblPr>
              <a:tblGrid>
                <a:gridCol w="1479600"/>
                <a:gridCol w="4908025"/>
                <a:gridCol w="865400"/>
                <a:gridCol w="4574225"/>
              </a:tblGrid>
              <a:tr h="39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Requisito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Cantidad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Observación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66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Creator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 licencia se usa para el desarrollo de los bots y es única por usuario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"Una máquina por desarrollador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Trabajo en simultáneo se requiere # de máquinas por # de desarrollado"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Runner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 licencia es utilizada para la ejecución de los bots, puede ser usada por varios procesos, dependiendo del tiempo de funcionamiento y volumetría de cada uno.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 uso de runner dependerá del tiempo de ejecución de la máquina, puede ser compartido con =/= procesos</a:t>
                      </a:r>
                      <a:b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hoy solo se tienen 2 runners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Bot Insight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 usa para reporteria del funcionamiento de los bots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 implementa para la </a:t>
                      </a: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visualización</a:t>
                      </a: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indicadores de proceso y negocio mediante el BI de automation Anywhere.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3" name="Google Shape;343;p26"/>
          <p:cNvSpPr/>
          <p:nvPr/>
        </p:nvSpPr>
        <p:spPr>
          <a:xfrm>
            <a:off x="350350" y="6468125"/>
            <a:ext cx="5238600" cy="28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Roboto Medium"/>
                <a:ea typeface="Roboto Medium"/>
                <a:cs typeface="Roboto Medium"/>
                <a:sym typeface="Roboto Medium"/>
              </a:rPr>
              <a:t>*Requerimientos pueden variar o refinarse durante la definición de Diseño </a:t>
            </a:r>
            <a:r>
              <a:rPr lang="es-ES" sz="1000">
                <a:latin typeface="Roboto Medium"/>
                <a:ea typeface="Roboto Medium"/>
                <a:cs typeface="Roboto Medium"/>
                <a:sym typeface="Roboto Medium"/>
              </a:rPr>
              <a:t>Técnico</a:t>
            </a:r>
            <a:r>
              <a:rPr lang="es-ES" sz="10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/>
          <p:nvPr/>
        </p:nvSpPr>
        <p:spPr>
          <a:xfrm>
            <a:off x="985367" y="417167"/>
            <a:ext cx="107340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27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Requisitos Mínimos de Infraestructura</a:t>
            </a:r>
            <a:r>
              <a:rPr b="1" lang="es-ES" sz="3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Licenciamiento Power Automate para automatización                   </a:t>
            </a:r>
            <a:endParaRPr b="1" sz="35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9" name="Google Shape;349;p27"/>
          <p:cNvGraphicFramePr/>
          <p:nvPr/>
        </p:nvGraphicFramePr>
        <p:xfrm>
          <a:off x="159233" y="24189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{8241F6B5-4F88-4C3F-875E-5F4261F517E3}</a:tableStyleId>
              </a:tblPr>
              <a:tblGrid>
                <a:gridCol w="1479600"/>
                <a:gridCol w="4908025"/>
                <a:gridCol w="865400"/>
                <a:gridCol w="4574225"/>
              </a:tblGrid>
              <a:tr h="39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Requisito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Cantidad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Observación</a:t>
                      </a: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66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Office 365 E3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 licencia permite el licenciamiento de Office 365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Cada usuario involucrado en el proceso debe contar con la licencia E3, para este caso se requiere una licencia para desarrollo y una licencia para ejecutar y orquestar el bot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Automate Premium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 licencia se usa para el desarrollo de los bots y es única por usuario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"Una máquina por desarrollador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Trabajo en simultáneo se requiere # de máquinas por # de desarrollado"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Automate Process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 licencia es utilizada para la ejecución de los bots, puede ser usada por varios procesos, dependiendo del tiempo de funcionamiento y volumetría</a:t>
                      </a: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únicamente</a:t>
                      </a: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incluye un bot desatendido.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 uso de power automate process dependerá del tiempo de ejecución de la máquina, puede ser compartido con =/= procesos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38100" marL="38100" anchor="ctr">
                    <a:lnL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0" name="Google Shape;350;p27"/>
          <p:cNvSpPr/>
          <p:nvPr/>
        </p:nvSpPr>
        <p:spPr>
          <a:xfrm>
            <a:off x="350350" y="6468125"/>
            <a:ext cx="5238600" cy="28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Roboto Medium"/>
                <a:ea typeface="Roboto Medium"/>
                <a:cs typeface="Roboto Medium"/>
                <a:sym typeface="Roboto Medium"/>
              </a:rPr>
              <a:t>*Requerimientos pueden variar o refinarse durante la definición de Diseño Técnico 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YCORE 2024 Q1 FINAL">
  <a:themeElements>
    <a:clrScheme name="Office">
      <a:dk1>
        <a:srgbClr val="172E73"/>
      </a:dk1>
      <a:lt1>
        <a:srgbClr val="FFFFFF"/>
      </a:lt1>
      <a:dk2>
        <a:srgbClr val="44546A"/>
      </a:dk2>
      <a:lt2>
        <a:srgbClr val="E7E6E6"/>
      </a:lt2>
      <a:accent1>
        <a:srgbClr val="3DD9D9"/>
      </a:accent1>
      <a:accent2>
        <a:srgbClr val="5C82F2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70C0"/>
      </a:accent6>
      <a:hlink>
        <a:srgbClr val="00CCC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YCORE 2024 Q1 FINAL">
  <a:themeElements>
    <a:clrScheme name="Office">
      <a:dk1>
        <a:srgbClr val="172E73"/>
      </a:dk1>
      <a:lt1>
        <a:srgbClr val="FFFFFF"/>
      </a:lt1>
      <a:dk2>
        <a:srgbClr val="44546A"/>
      </a:dk2>
      <a:lt2>
        <a:srgbClr val="E7E6E6"/>
      </a:lt2>
      <a:accent1>
        <a:srgbClr val="3DD9D9"/>
      </a:accent1>
      <a:accent2>
        <a:srgbClr val="5C82F2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70C0"/>
      </a:accent6>
      <a:hlink>
        <a:srgbClr val="00CCC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